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304" r:id="rId2"/>
    <p:sldId id="296" r:id="rId3"/>
    <p:sldId id="279" r:id="rId4"/>
    <p:sldId id="289" r:id="rId5"/>
    <p:sldId id="288" r:id="rId6"/>
    <p:sldId id="287" r:id="rId7"/>
    <p:sldId id="256" r:id="rId8"/>
    <p:sldId id="264" r:id="rId9"/>
    <p:sldId id="266" r:id="rId10"/>
    <p:sldId id="267" r:id="rId11"/>
    <p:sldId id="290" r:id="rId12"/>
    <p:sldId id="297" r:id="rId13"/>
    <p:sldId id="300" r:id="rId14"/>
    <p:sldId id="292" r:id="rId15"/>
    <p:sldId id="270" r:id="rId16"/>
    <p:sldId id="259" r:id="rId17"/>
    <p:sldId id="260" r:id="rId18"/>
    <p:sldId id="261" r:id="rId19"/>
    <p:sldId id="263" r:id="rId20"/>
    <p:sldId id="284" r:id="rId21"/>
    <p:sldId id="301" r:id="rId22"/>
    <p:sldId id="293" r:id="rId23"/>
    <p:sldId id="262" r:id="rId24"/>
    <p:sldId id="274" r:id="rId25"/>
    <p:sldId id="285" r:id="rId26"/>
    <p:sldId id="294" r:id="rId27"/>
    <p:sldId id="286" r:id="rId28"/>
    <p:sldId id="302" r:id="rId29"/>
    <p:sldId id="295" r:id="rId30"/>
    <p:sldId id="275" r:id="rId31"/>
    <p:sldId id="276" r:id="rId32"/>
    <p:sldId id="281" r:id="rId33"/>
    <p:sldId id="283" r:id="rId34"/>
    <p:sldId id="298" r:id="rId35"/>
    <p:sldId id="303" r:id="rId36"/>
    <p:sldId id="26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CC6600"/>
    <a:srgbClr val="FF9966"/>
    <a:srgbClr val="FF3300"/>
    <a:srgbClr val="993300"/>
    <a:srgbClr val="BFFDE5"/>
    <a:srgbClr val="C88132"/>
    <a:srgbClr val="003192"/>
    <a:srgbClr val="003C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718" autoAdjust="0"/>
  </p:normalViewPr>
  <p:slideViewPr>
    <p:cSldViewPr>
      <p:cViewPr varScale="1">
        <p:scale>
          <a:sx n="104" d="100"/>
          <a:sy n="104" d="100"/>
        </p:scale>
        <p:origin x="-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7EEE51-FE87-4A32-BDB8-038513A4B5E9}" type="datetimeFigureOut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BB64C6-22B7-43DD-A5AD-8EB2D52D5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5A9EBE-6237-4141-B7C0-0BC8CC23EAA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16BFBA-8EF0-4E3C-9A45-25391A961E9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568A6B-540C-4301-BEE4-DA4DEE378C12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931092-4AE1-463B-882A-256673D0BDD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7789F3-4C21-4AEE-8EA3-5D6CBEAE147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97B8EB-666E-4B24-8C16-F5CB33F4327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0790DD-390F-435B-9C44-8811B38A8122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Barn owl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5C4E18-D635-4874-A219-AF204591078F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D4378E-E1BF-4001-AB0C-D5AC9836CC86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2D0B-512D-4D0F-B44F-B9F5C4DBAD4F}" type="datetime1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79AA7-53E9-449F-B92A-50A363DE7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1D33-08FD-4612-B965-659AA0DF24D5}" type="datetime1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43F2-70CD-4285-9DB7-683B4E98C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61C8-62F0-45EB-BA66-4CAE7B520A21}" type="datetime1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F457-FA3B-4CCB-A5E3-AAAE3E49C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B7CF-4CCE-4C22-986C-9A3757D7E156}" type="datetime1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893D-A1DB-4845-A5C1-705EE6BF5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A469-4E6D-4B1F-BC1A-E4016148C784}" type="datetime1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44A70-36AF-4A8D-BA7F-1098153D3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1DE1-BAD1-46EE-9964-05ECDA72A837}" type="datetime1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34D0-3914-452F-8DEB-16BAC70E6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5740-5E11-4056-B62A-F85E59F9FBD5}" type="datetime1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E4725-2696-446E-A1AF-D1B1939DD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6D15-CAA8-4970-955C-CB4D45D3091A}" type="datetime1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40E22-B129-4C5C-9041-90E591436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3D5B-E74C-4950-A672-7E371D1BA8BE}" type="datetime1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8B9A9-A06B-4C29-8670-A0BD34D2A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0F70E-8B31-492C-A40F-5AB67DEC39F0}" type="datetime1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E91C-9471-4343-ACAC-E1621F584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D4F22-8FA1-4244-98B3-335DBD31ED2C}" type="datetime1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2B19-6F0B-48A5-8CFD-14982560C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4712AD-9C30-455E-A2B0-5E7F95370D4D}" type="datetime1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60C687-A82D-4415-8903-79929EE2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26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wmf"/><Relationship Id="rId5" Type="http://schemas.openxmlformats.org/officeDocument/2006/relationships/image" Target="../media/image25.jpeg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Learning About Raptors</a:t>
            </a:r>
          </a:p>
        </p:txBody>
      </p:sp>
      <p:pic>
        <p:nvPicPr>
          <p:cNvPr id="2051" name="Content Placeholder 4" descr="bald eagle in flight by Bill Mos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447800"/>
            <a:ext cx="7315200" cy="5060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08542-42D5-4770-92BE-9F5A9BDD96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smtClean="0"/>
              <a:t>Kinds of Raptors</a:t>
            </a:r>
          </a:p>
        </p:txBody>
      </p:sp>
      <p:sp>
        <p:nvSpPr>
          <p:cNvPr id="11267" name="Text Placeholder 6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4040188" cy="563563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Osprey</a:t>
            </a:r>
          </a:p>
        </p:txBody>
      </p:sp>
      <p:pic>
        <p:nvPicPr>
          <p:cNvPr id="11268" name="Picture 6" descr="C:\Documents and Settings\andrews\Local Settings\Temporary Internet Files\Content.IE5\K52AZWRE\MP90026274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752600"/>
            <a:ext cx="2765425" cy="4114800"/>
          </a:xfrm>
          <a:ln>
            <a:solidFill>
              <a:schemeClr val="bg1"/>
            </a:solidFill>
          </a:ln>
        </p:spPr>
      </p:pic>
      <p:sp>
        <p:nvSpPr>
          <p:cNvPr id="11269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29200" y="1143000"/>
            <a:ext cx="2971800" cy="639763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Vultures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533400" y="6027738"/>
            <a:ext cx="3657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Lives near water and eats mainly fish</a:t>
            </a: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4876800" y="59436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</a:rPr>
              <a:t>Scavengers</a:t>
            </a:r>
            <a:r>
              <a:rPr lang="en-US" sz="2400" dirty="0">
                <a:latin typeface="+mn-lt"/>
              </a:rPr>
              <a:t> that eat dead animals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507CE-D2DC-4F54-8279-05004EE79A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1273" name="Picture 11" descr="C:\Documents and Settings\andrews\Local Settings\Temporary Internet Files\Content.IE5\E6XODKMS\MP90026288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86000"/>
            <a:ext cx="4676775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4648200" y="25908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Turkey Vulture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Kinds of Raptors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smtClean="0"/>
              <a:t>Harriers</a:t>
            </a:r>
          </a:p>
        </p:txBody>
      </p:sp>
      <p:sp>
        <p:nvSpPr>
          <p:cNvPr id="12292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600" smtClean="0"/>
              <a:t>Kites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457200" y="57912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Low flying hunters of open fields and marshes 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4953000" y="6172200"/>
            <a:ext cx="3394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Hunts insects on the wing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DCF64-527B-4138-BAD7-3E66CBE92A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2296" name="Content Placeholder 20" descr="Northern_Harri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362200"/>
            <a:ext cx="4502150" cy="3068638"/>
          </a:xfrm>
        </p:spPr>
      </p:pic>
      <p:sp>
        <p:nvSpPr>
          <p:cNvPr id="12297" name="TextBox 21"/>
          <p:cNvSpPr txBox="1">
            <a:spLocks noChangeArrowheads="1"/>
          </p:cNvSpPr>
          <p:nvPr/>
        </p:nvSpPr>
        <p:spPr bwMode="auto">
          <a:xfrm>
            <a:off x="2438400" y="2667000"/>
            <a:ext cx="197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Northern Harrier</a:t>
            </a:r>
          </a:p>
        </p:txBody>
      </p:sp>
      <p:pic>
        <p:nvPicPr>
          <p:cNvPr id="13" name="Content Placeholder 12" descr="Elanoides_forficatus0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76800" y="2514600"/>
            <a:ext cx="4114800" cy="259656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9" name="TextBox 13"/>
          <p:cNvSpPr txBox="1">
            <a:spLocks noChangeArrowheads="1"/>
          </p:cNvSpPr>
          <p:nvPr/>
        </p:nvSpPr>
        <p:spPr bwMode="auto">
          <a:xfrm>
            <a:off x="5867400" y="5334000"/>
            <a:ext cx="227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Swallow-tailed Kite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sz="5400" smtClean="0"/>
              <a:t>What have you learned?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3000" y="3200400"/>
            <a:ext cx="6400800" cy="12954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Can you name two kinds of raptors?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951CD-D644-408E-9887-F1F881D2820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19200" y="1066800"/>
            <a:ext cx="3276600" cy="57912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Eagles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Hawks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Falcons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Vultures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486400" y="1066800"/>
            <a:ext cx="3276600" cy="5135563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Osprey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Owls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Harriers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Kites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DFB91-0718-45A8-B430-0DDC092FE6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4341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smtClean="0"/>
              <a:t>Major Groups of Raptors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828800"/>
          </a:xfrm>
        </p:spPr>
        <p:txBody>
          <a:bodyPr/>
          <a:lstStyle/>
          <a:p>
            <a:r>
              <a:rPr lang="en-US" sz="6000" smtClean="0"/>
              <a:t>Part Two </a:t>
            </a:r>
            <a:br>
              <a:rPr lang="en-US" sz="6000" smtClean="0"/>
            </a:br>
            <a:r>
              <a:rPr lang="en-US" sz="6000" smtClean="0"/>
              <a:t>Adaptations</a:t>
            </a:r>
          </a:p>
        </p:txBody>
      </p:sp>
      <p:pic>
        <p:nvPicPr>
          <p:cNvPr id="15363" name="Picture 4" descr="K:\andrews\Hawk Mountain 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724400"/>
            <a:ext cx="3573463" cy="11509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D3CD1-B82D-4A5B-A820-678436368DA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Amazing Adaptations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38600" cy="838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Webbed feet help ducks swim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4340" name="Content Placeholder 8" descr="webbed foot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2444750"/>
            <a:ext cx="2660650" cy="1212850"/>
          </a:xfrm>
        </p:spPr>
      </p:pic>
      <p:sp>
        <p:nvSpPr>
          <p:cNvPr id="7" name="TextBox 6"/>
          <p:cNvSpPr txBox="1"/>
          <p:nvPr/>
        </p:nvSpPr>
        <p:spPr>
          <a:xfrm>
            <a:off x="412750" y="1143000"/>
            <a:ext cx="79136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atin typeface="+mj-lt"/>
              </a:rPr>
              <a:t>Animals have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adaptations</a:t>
            </a:r>
            <a:r>
              <a:rPr lang="en-US" sz="2800" b="1" dirty="0">
                <a:latin typeface="+mj-lt"/>
              </a:rPr>
              <a:t> that help them to survive </a:t>
            </a:r>
          </a:p>
        </p:txBody>
      </p:sp>
      <p:pic>
        <p:nvPicPr>
          <p:cNvPr id="14342" name="Picture 9" descr="rabbi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191000"/>
            <a:ext cx="18097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4344" name="Picture 20" descr="C:\Documents and Settings\andrews\Local Settings\Temporary Internet Files\Content.IE5\79QQ6883\MP90018049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905000"/>
            <a:ext cx="36576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733800" y="5486400"/>
            <a:ext cx="4978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Big ears help rabbits hear danger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39AFA-17C9-4960-9F30-E2E88C7ADF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05000" y="4800600"/>
            <a:ext cx="5486400" cy="5667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C88132"/>
                </a:solidFill>
              </a:rPr>
              <a:t>Fabulous Feet</a:t>
            </a:r>
          </a:p>
        </p:txBody>
      </p:sp>
      <p:sp>
        <p:nvSpPr>
          <p:cNvPr id="13316" name="Text Placeholder 4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7391400" cy="126206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800" smtClean="0"/>
              <a:t> Raptors have sharp, curved claws called </a:t>
            </a:r>
            <a:r>
              <a:rPr lang="en-US" sz="2800" smtClean="0">
                <a:solidFill>
                  <a:srgbClr val="FFFF00"/>
                </a:solidFill>
              </a:rPr>
              <a:t>Talons.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smtClean="0"/>
              <a:t> Used to catch, hold, and kill prey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0" y="762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atin typeface="+mj-lt"/>
              </a:rPr>
              <a:t>Raptor Adaptations</a:t>
            </a:r>
          </a:p>
        </p:txBody>
      </p:sp>
      <p:sp>
        <p:nvSpPr>
          <p:cNvPr id="14" name="Right Arrow 13"/>
          <p:cNvSpPr/>
          <p:nvPr/>
        </p:nvSpPr>
        <p:spPr>
          <a:xfrm rot="18308427">
            <a:off x="5389563" y="3751263"/>
            <a:ext cx="531812" cy="2270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F1E0D-8339-48D8-84A9-F2C29B7CFE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7415" name="Picture Placeholder 10" descr="IMGtalons_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1524000" y="838200"/>
            <a:ext cx="5257800" cy="3943350"/>
          </a:xfrm>
        </p:spPr>
      </p:pic>
      <p:sp>
        <p:nvSpPr>
          <p:cNvPr id="12" name="TextBox 11"/>
          <p:cNvSpPr txBox="1"/>
          <p:nvPr/>
        </p:nvSpPr>
        <p:spPr>
          <a:xfrm>
            <a:off x="4114800" y="4191000"/>
            <a:ext cx="14732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Talons</a:t>
            </a:r>
          </a:p>
        </p:txBody>
      </p:sp>
      <p:sp>
        <p:nvSpPr>
          <p:cNvPr id="13" name="Right Arrow 12"/>
          <p:cNvSpPr/>
          <p:nvPr/>
        </p:nvSpPr>
        <p:spPr>
          <a:xfrm rot="18265999">
            <a:off x="5183981" y="3845719"/>
            <a:ext cx="633413" cy="33972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2112615">
            <a:off x="3167063" y="4121150"/>
            <a:ext cx="933450" cy="4095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C88132"/>
                </a:solidFill>
              </a:rPr>
              <a:t>Unique Beak</a:t>
            </a:r>
          </a:p>
        </p:txBody>
      </p:sp>
      <p:pic>
        <p:nvPicPr>
          <p:cNvPr id="18435" name="Picture 3" descr="S:\shared\Education\Denise\Ed. Schools\Ed. initiative activities\images\beak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421" b="1421"/>
          <a:stretch>
            <a:fillRect/>
          </a:stretch>
        </p:blipFill>
        <p:spPr>
          <a:xfrm>
            <a:off x="1905000" y="838200"/>
            <a:ext cx="5221288" cy="3916363"/>
          </a:xfrm>
        </p:spPr>
      </p:pic>
      <p:sp>
        <p:nvSpPr>
          <p:cNvPr id="14340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34000"/>
            <a:ext cx="7391400" cy="12620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800" smtClean="0"/>
              <a:t> Raptors have a hooked beak with sharp edges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smtClean="0"/>
              <a:t> Used to cut their food into small pieces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0" y="1524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atin typeface="+mj-lt"/>
              </a:rPr>
              <a:t>Raptor Adaptations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8F058-7618-4147-88CD-30706F3C46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C88132"/>
                </a:solidFill>
              </a:rPr>
              <a:t>Awesome Eyes</a:t>
            </a:r>
          </a:p>
        </p:txBody>
      </p:sp>
      <p:sp>
        <p:nvSpPr>
          <p:cNvPr id="1536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34000"/>
            <a:ext cx="6705600" cy="12954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800" smtClean="0"/>
              <a:t> Raptors have very good eyesight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smtClean="0"/>
              <a:t> Used to look for prey from far away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atin typeface="+mj-lt"/>
              </a:rPr>
              <a:t>Raptor Adaptations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BFAB6-FC91-42A7-8B84-0005DBE04A4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9462" name="Picture Placeholder 7" descr="Bald_eagle_head_fronta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442" b="6442"/>
          <a:stretch>
            <a:fillRect/>
          </a:stretch>
        </p:blipFill>
        <p:spPr/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Raptor Adaptations</a:t>
            </a:r>
            <a:br>
              <a:rPr lang="en-US" sz="4000" dirty="0" smtClean="0"/>
            </a:br>
            <a:endParaRPr lang="en-US" sz="4000" dirty="0" smtClean="0">
              <a:solidFill>
                <a:srgbClr val="C88132"/>
              </a:solidFill>
            </a:endParaRPr>
          </a:p>
        </p:txBody>
      </p:sp>
      <p:sp>
        <p:nvSpPr>
          <p:cNvPr id="16388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5976938"/>
            <a:ext cx="9144000" cy="881062"/>
          </a:xfrm>
        </p:spPr>
        <p:txBody>
          <a:bodyPr/>
          <a:lstStyle/>
          <a:p>
            <a:pPr algn="ctr" eaLnBrk="1" hangingPunct="1"/>
            <a:r>
              <a:rPr lang="en-US" sz="2800" smtClean="0"/>
              <a:t>Owls have very good hearing for finding prey at night</a:t>
            </a:r>
          </a:p>
          <a:p>
            <a:pPr algn="ctr" eaLnBrk="1" hangingPunct="1"/>
            <a:endParaRPr lang="en-US" sz="2000" smtClean="0"/>
          </a:p>
          <a:p>
            <a:pPr algn="ctr" eaLnBrk="1" hangingPunct="1"/>
            <a:endParaRPr lang="en-US" sz="200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5410200"/>
            <a:ext cx="28971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C6600"/>
                </a:solidFill>
                <a:latin typeface="+mn-lt"/>
              </a:rPr>
              <a:t>Super Hearing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C0EF1-D090-47AB-BEF5-A2FEFEB4CB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486" name="Picture 6" descr="Screech_Ow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914400"/>
            <a:ext cx="37338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609600" y="5715000"/>
            <a:ext cx="7772400" cy="1295400"/>
          </a:xfrm>
        </p:spPr>
        <p:txBody>
          <a:bodyPr/>
          <a:lstStyle/>
          <a:p>
            <a:r>
              <a:rPr lang="en-US" smtClean="0"/>
              <a:t>The world’s first raptor refuge</a:t>
            </a:r>
          </a:p>
        </p:txBody>
      </p:sp>
      <p:pic>
        <p:nvPicPr>
          <p:cNvPr id="3075" name="Picture 4" descr="K:\andrews\Hawk Mountain 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105400"/>
            <a:ext cx="2603500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C4A3B-5F44-4A13-A62E-550D90E49CC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 descr="N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0"/>
            <a:ext cx="7455768" cy="48768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609600" y="1752600"/>
            <a:ext cx="838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        </a:t>
            </a:r>
          </a:p>
          <a:p>
            <a:r>
              <a:rPr lang="en-US" sz="3200"/>
              <a:t>	</a:t>
            </a:r>
          </a:p>
          <a:p>
            <a:endParaRPr lang="en-US" sz="3200"/>
          </a:p>
          <a:p>
            <a:r>
              <a:rPr lang="en-US" sz="3200"/>
              <a:t>	</a:t>
            </a:r>
          </a:p>
          <a:p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9144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latin typeface="+mj-lt"/>
              </a:rPr>
              <a:t>Name two adaptations of raptors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D5D28-BC95-410F-BE8F-16D8202DE17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381000" y="9906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What have you learned?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CC890-514A-43D3-ADD0-EA42635E480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828800"/>
            <a:ext cx="87630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9966"/>
                </a:solidFill>
              </a:rPr>
              <a:t>Talons: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for catching and killing prey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>
                <a:solidFill>
                  <a:srgbClr val="FF9966"/>
                </a:solidFill>
              </a:rPr>
              <a:t>Hooked beak: </a:t>
            </a:r>
            <a:r>
              <a:rPr lang="en-US" sz="3200" dirty="0"/>
              <a:t>for ripping up prey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>
                <a:solidFill>
                  <a:srgbClr val="FF9966"/>
                </a:solidFill>
              </a:rPr>
              <a:t>Great eyesight: </a:t>
            </a:r>
            <a:r>
              <a:rPr lang="en-US" sz="3200" dirty="0"/>
              <a:t>for seeing prey from far away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>
                <a:solidFill>
                  <a:srgbClr val="FF9966"/>
                </a:solidFill>
              </a:rPr>
              <a:t>Good hearing: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for finding hidden prey</a:t>
            </a:r>
            <a:endParaRPr lang="en-US" sz="3200" dirty="0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905000" y="609600"/>
            <a:ext cx="4987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Raptor Adaptations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457450"/>
          </a:xfrm>
        </p:spPr>
        <p:txBody>
          <a:bodyPr/>
          <a:lstStyle/>
          <a:p>
            <a:r>
              <a:rPr lang="en-US" sz="6000" smtClean="0"/>
              <a:t>Part Three</a:t>
            </a:r>
            <a:br>
              <a:rPr lang="en-US" sz="6000" smtClean="0"/>
            </a:br>
            <a:r>
              <a:rPr lang="en-US" sz="6000" smtClean="0"/>
              <a:t>Food Chains</a:t>
            </a:r>
          </a:p>
        </p:txBody>
      </p:sp>
      <p:pic>
        <p:nvPicPr>
          <p:cNvPr id="23555" name="Picture 4" descr="K:\andrews\Hawk Mountain 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343400"/>
            <a:ext cx="2916238" cy="939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C9A22-9D9A-4C39-AD27-DAA2DEFA40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What do raptors eat?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830763"/>
          </a:xfrm>
        </p:spPr>
        <p:txBody>
          <a:bodyPr/>
          <a:lstStyle/>
          <a:p>
            <a:pPr eaLnBrk="1" hangingPunct="1"/>
            <a:r>
              <a:rPr lang="en-US" sz="2800" smtClean="0"/>
              <a:t>Small to medium-sized animals</a:t>
            </a:r>
          </a:p>
          <a:p>
            <a:pPr eaLnBrk="1" hangingPunct="1"/>
            <a:r>
              <a:rPr lang="en-US" sz="2800" smtClean="0"/>
              <a:t>Animals that eat other animals are called </a:t>
            </a:r>
            <a:r>
              <a:rPr lang="en-US" sz="2800" smtClean="0">
                <a:solidFill>
                  <a:srgbClr val="FFFF00"/>
                </a:solidFill>
              </a:rPr>
              <a:t>carnivores</a:t>
            </a:r>
          </a:p>
          <a:p>
            <a:pPr eaLnBrk="1" hangingPunct="1"/>
            <a:endParaRPr lang="en-US" smtClean="0"/>
          </a:p>
        </p:txBody>
      </p:sp>
      <p:pic>
        <p:nvPicPr>
          <p:cNvPr id="24580" name="Picture 4" descr="C:\Documents and Settings\andrews\Local Settings\Temporary Internet Files\Content.IE5\K52AZWRE\MP90031428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667000"/>
            <a:ext cx="22860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Documents and Settings\andrews\Local Settings\Temporary Internet Files\Content.IE5\C8U9RNCI\MC9000009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971800"/>
            <a:ext cx="1814513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2" descr="C:\Documents and Settings\andrews\Local Settings\Temporary Internet Files\Content.IE5\C8U9RNCI\MC90008405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724400"/>
            <a:ext cx="4672013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9" descr="C:\Documents and Settings\andrews\Local Settings\Temporary Internet Files\Content.IE5\BLMGP2G5\MC90037009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191000"/>
            <a:ext cx="19573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3" descr="C:\Documents and Settings\andrews\Local Settings\Temporary Internet Files\Content.IE5\EIQTQIGQ\MC90000093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286000"/>
            <a:ext cx="213042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5" descr="C:\Documents and Settings\andrews\Local Settings\Temporary Internet Files\Content.IE5\EIQTQIGQ\MC90008400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2667000"/>
            <a:ext cx="20081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6" descr="C:\Documents and Settings\andrews\Local Settings\Temporary Internet Files\Content.IE5\EIQTQIGQ\MC90005401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4953000"/>
            <a:ext cx="209073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27" descr="C:\Documents and Settings\andrews\Local Settings\Temporary Internet Files\Content.IE5\C8U9RNCI\MC90002249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4876800"/>
            <a:ext cx="16510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67305-59BD-4F4D-9219-F495E92018E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All raptors are part of a </a:t>
            </a:r>
            <a:r>
              <a:rPr lang="en-US" smtClean="0">
                <a:solidFill>
                  <a:srgbClr val="FFFF00"/>
                </a:solidFill>
              </a:rPr>
              <a:t>food chain </a:t>
            </a:r>
            <a:endParaRPr lang="en-US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676400"/>
            <a:ext cx="150336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0"/>
            <a:ext cx="1219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05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1371600" y="2286000"/>
            <a:ext cx="12065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Energy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810000" y="22860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Energy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248400" y="22860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Energy</a:t>
            </a:r>
          </a:p>
        </p:txBody>
      </p:sp>
      <p:sp>
        <p:nvSpPr>
          <p:cNvPr id="25609" name="TextBox 20"/>
          <p:cNvSpPr txBox="1">
            <a:spLocks noChangeArrowheads="1"/>
          </p:cNvSpPr>
          <p:nvPr/>
        </p:nvSpPr>
        <p:spPr bwMode="auto">
          <a:xfrm>
            <a:off x="381000" y="31242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Sun		          Plants		 Animals	             		Raptors   </a:t>
            </a:r>
          </a:p>
        </p:txBody>
      </p:sp>
      <p:sp>
        <p:nvSpPr>
          <p:cNvPr id="18443" name="TextBox 22"/>
          <p:cNvSpPr txBox="1">
            <a:spLocks noChangeArrowheads="1"/>
          </p:cNvSpPr>
          <p:nvPr/>
        </p:nvSpPr>
        <p:spPr bwMode="auto">
          <a:xfrm>
            <a:off x="533400" y="3962400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3200" dirty="0">
                <a:latin typeface="+mn-lt"/>
              </a:rPr>
              <a:t>plants use the sun’s energy to grow</a:t>
            </a:r>
          </a:p>
        </p:txBody>
      </p:sp>
      <p:pic>
        <p:nvPicPr>
          <p:cNvPr id="25611" name="Picture 33" descr="C:\Documents and Settings\andrews\Local Settings\Temporary Internet Files\Content.IE5\79QQ6883\MP90014893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371600"/>
            <a:ext cx="112236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4572000"/>
            <a:ext cx="84836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animals get energy from eating plants or animals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64576-A858-4123-B11A-E02289E7766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links in the chain are important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895600"/>
            <a:ext cx="1219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1447800" y="2286000"/>
            <a:ext cx="12065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Energy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810000" y="2286000"/>
            <a:ext cx="10541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Energy</a:t>
            </a: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304800" y="44958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/>
              <a:t> </a:t>
            </a:r>
            <a:r>
              <a:rPr lang="en-US" sz="2800">
                <a:latin typeface="Calibri" pitchFamily="34" charset="0"/>
              </a:rPr>
              <a:t>If raptors were gone there might be too many mice</a:t>
            </a:r>
            <a:endParaRPr lang="en-US"/>
          </a:p>
        </p:txBody>
      </p:sp>
      <p:pic>
        <p:nvPicPr>
          <p:cNvPr id="26632" name="Picture 33" descr="C:\Documents and Settings\andrews\Local Settings\Temporary Internet Files\Content.IE5\79QQ6883\MP90014893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676400"/>
            <a:ext cx="10223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905000"/>
            <a:ext cx="1219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286000"/>
            <a:ext cx="1219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2743200"/>
            <a:ext cx="1219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219200"/>
            <a:ext cx="1219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524000"/>
            <a:ext cx="1219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1828800"/>
            <a:ext cx="14097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TextBox 27"/>
          <p:cNvSpPr txBox="1">
            <a:spLocks noChangeArrowheads="1"/>
          </p:cNvSpPr>
          <p:nvPr/>
        </p:nvSpPr>
        <p:spPr bwMode="auto">
          <a:xfrm>
            <a:off x="381000" y="335280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Sun</a:t>
            </a:r>
          </a:p>
        </p:txBody>
      </p:sp>
      <p:sp>
        <p:nvSpPr>
          <p:cNvPr id="26640" name="TextBox 28"/>
          <p:cNvSpPr txBox="1">
            <a:spLocks noChangeArrowheads="1"/>
          </p:cNvSpPr>
          <p:nvPr/>
        </p:nvSpPr>
        <p:spPr bwMode="auto">
          <a:xfrm>
            <a:off x="2819400" y="33528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Plants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3400" y="5562600"/>
            <a:ext cx="7483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What might happen if all the mice were gone?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6248400" y="2286000"/>
            <a:ext cx="12065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Energy</a:t>
            </a:r>
          </a:p>
        </p:txBody>
      </p:sp>
      <p:sp>
        <p:nvSpPr>
          <p:cNvPr id="26643" name="Rectangle 22"/>
          <p:cNvSpPr>
            <a:spLocks noChangeArrowheads="1"/>
          </p:cNvSpPr>
          <p:nvPr/>
        </p:nvSpPr>
        <p:spPr bwMode="auto">
          <a:xfrm>
            <a:off x="5029200" y="3276600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Animals</a:t>
            </a:r>
          </a:p>
        </p:txBody>
      </p:sp>
      <p:sp>
        <p:nvSpPr>
          <p:cNvPr id="26644" name="Rectangle 23"/>
          <p:cNvSpPr>
            <a:spLocks noChangeArrowheads="1"/>
          </p:cNvSpPr>
          <p:nvPr/>
        </p:nvSpPr>
        <p:spPr bwMode="auto">
          <a:xfrm>
            <a:off x="7772400" y="3276600"/>
            <a:ext cx="99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Raptors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CBFD7-89A9-47FA-BE56-D6A9AB522A7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build="allAtOnce"/>
      <p:bldP spid="3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08038"/>
          </a:xfrm>
        </p:spPr>
        <p:txBody>
          <a:bodyPr/>
          <a:lstStyle/>
          <a:p>
            <a:r>
              <a:rPr lang="en-US" sz="4000" smtClean="0"/>
              <a:t>Raptors help maintain a balance in nature</a:t>
            </a:r>
          </a:p>
        </p:txBody>
      </p:sp>
      <p:pic>
        <p:nvPicPr>
          <p:cNvPr id="27651" name="Content Placeholder 5" descr="FoodWe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447800"/>
            <a:ext cx="5854700" cy="49466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D893D-E064-4587-9664-4FAB7B79D17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5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5400" smtClean="0"/>
              <a:t>What have you learned?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E0A5A-C554-4791-8956-C19FA4ADA66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8676" name="TextBox 21"/>
          <p:cNvSpPr txBox="1">
            <a:spLocks noChangeArrowheads="1"/>
          </p:cNvSpPr>
          <p:nvPr/>
        </p:nvSpPr>
        <p:spPr bwMode="auto">
          <a:xfrm>
            <a:off x="457200" y="3429000"/>
            <a:ext cx="8305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/>
              <a:t>Can you name three things a raptor would eat?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8CC86-D1A7-4943-B79C-A906185CE5B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19" descr="C:\Documents and Settings\andrews\Local Settings\Temporary Internet Files\Content.IE5\BLMGP2G5\MC9003700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1676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C:\Documents and Settings\andrews\Local Settings\Temporary Internet Files\Content.IE5\C8U9RNCI\MC9000224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86000"/>
            <a:ext cx="10795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C:\Documents and Settings\andrews\Local Settings\Temporary Internet Files\Content.IE5\EIQTQIGQ\MC90008400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438400"/>
            <a:ext cx="1273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ndrews\Local Settings\Temporary Internet Files\Content.IE5\K52AZWRE\MP90031428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572000"/>
            <a:ext cx="181768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Documents and Settings\andrews\Local Settings\Temporary Internet Files\Content.IE5\C8U9RNCI\MC90008405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953000"/>
            <a:ext cx="2209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andrews\Local Settings\Temporary Internet Files\Content.IE5\C8U9RNCI\MC90000092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876800"/>
            <a:ext cx="1814513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8200" y="1371600"/>
            <a:ext cx="1755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Mammal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62400" y="1524000"/>
            <a:ext cx="1277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Insect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29400" y="1981200"/>
            <a:ext cx="91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Bird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2000" y="3657600"/>
            <a:ext cx="146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Reptile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62400" y="3810000"/>
            <a:ext cx="958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Fish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553200" y="4038600"/>
            <a:ext cx="212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Amphibian</a:t>
            </a:r>
          </a:p>
        </p:txBody>
      </p:sp>
      <p:sp>
        <p:nvSpPr>
          <p:cNvPr id="29711" name="TextBox 15"/>
          <p:cNvSpPr txBox="1">
            <a:spLocks noChangeArrowheads="1"/>
          </p:cNvSpPr>
          <p:nvPr/>
        </p:nvSpPr>
        <p:spPr bwMode="auto">
          <a:xfrm>
            <a:off x="2743200" y="228600"/>
            <a:ext cx="3827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Raptors Eat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76600"/>
          </a:xfrm>
        </p:spPr>
        <p:txBody>
          <a:bodyPr/>
          <a:lstStyle/>
          <a:p>
            <a:r>
              <a:rPr lang="en-US" sz="6000" smtClean="0"/>
              <a:t>Part Four</a:t>
            </a:r>
            <a:br>
              <a:rPr lang="en-US" sz="6000" smtClean="0"/>
            </a:br>
            <a:r>
              <a:rPr lang="en-US" sz="6000" smtClean="0"/>
              <a:t>Migration</a:t>
            </a:r>
          </a:p>
        </p:txBody>
      </p:sp>
      <p:pic>
        <p:nvPicPr>
          <p:cNvPr id="30723" name="Picture 4" descr="K:\andrews\Hawk Mountain 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14800"/>
            <a:ext cx="3549650" cy="1143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D3D0F-3BAB-4AED-B410-D58EB16681F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0" y="56388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j-lt"/>
              </a:rPr>
              <a:t>Located on top of a mountain ridge in eastern Pennsylvania</a:t>
            </a:r>
          </a:p>
        </p:txBody>
      </p:sp>
      <p:pic>
        <p:nvPicPr>
          <p:cNvPr id="4099" name="Picture 6" descr="North Lookout with owl decoy, aut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6934200" cy="49403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32889-E44D-4A25-9CD8-11AE163EC9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Raptors in Winter</a:t>
            </a:r>
          </a:p>
        </p:txBody>
      </p:sp>
      <p:pic>
        <p:nvPicPr>
          <p:cNvPr id="31747" name="Picture 2" descr="C:\Documents and Settings\andrews\Local Settings\Temporary Internet Files\Content.IE5\C8U9RNCI\MP9004484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562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1447800" y="5334000"/>
            <a:ext cx="6705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/>
              <a:t> It is hard for raptors to f</a:t>
            </a:r>
            <a:r>
              <a:rPr lang="en-US" sz="2800" dirty="0">
                <a:latin typeface="+mn-lt"/>
              </a:rPr>
              <a:t>ind food in winter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 Animals die or sleep, fish are under 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740FC-A83D-4649-843F-FFE7B08A665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to fly - Migration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46863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905000" y="4191000"/>
            <a:ext cx="6477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 Many raptors fly south to a warmer place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 They can find more food there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 When winter is over they return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 flipH="1">
            <a:off x="152400" y="5715000"/>
            <a:ext cx="8991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/>
              <a:t>This annual trip south and back again is called </a:t>
            </a:r>
            <a:r>
              <a:rPr lang="en-US" sz="2700">
                <a:solidFill>
                  <a:srgbClr val="FFFF00"/>
                </a:solidFill>
              </a:rPr>
              <a:t>migration</a:t>
            </a:r>
            <a:r>
              <a:rPr lang="en-US" sz="27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5683-763F-43FA-8E02-7CF34DAD49C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2775" name="Picture 7" descr="DSC_0361 vert bald eagle  11 06 10 n lookout bill mos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371600"/>
            <a:ext cx="22161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  <p:bldP spid="2151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Migrating raptors follow mountain ridges</a:t>
            </a:r>
          </a:p>
        </p:txBody>
      </p:sp>
      <p:pic>
        <p:nvPicPr>
          <p:cNvPr id="3072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800600"/>
            <a:ext cx="601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0" y="41910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Rising air lifts the birds so they save energy when flying</a:t>
            </a:r>
            <a:endParaRPr lang="en-US" dirty="0">
              <a:latin typeface="+mn-lt"/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1676400" y="5638800"/>
            <a:ext cx="65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wind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2590800" y="5410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lift</a:t>
            </a: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5410200" y="5867400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Hot air</a:t>
            </a:r>
          </a:p>
        </p:txBody>
      </p:sp>
      <p:pic>
        <p:nvPicPr>
          <p:cNvPr id="33800" name="Picture 7" descr="hawkmountain pho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90600"/>
            <a:ext cx="4732338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CDCFA-9B74-4CA4-9CAA-E4BD2DDB509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2778" name="TextBox 9"/>
          <p:cNvSpPr txBox="1">
            <a:spLocks noChangeArrowheads="1"/>
          </p:cNvSpPr>
          <p:nvPr/>
        </p:nvSpPr>
        <p:spPr bwMode="auto">
          <a:xfrm>
            <a:off x="1371600" y="5029200"/>
            <a:ext cx="90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updraft</a:t>
            </a:r>
          </a:p>
        </p:txBody>
      </p:sp>
      <p:cxnSp>
        <p:nvCxnSpPr>
          <p:cNvPr id="12" name="Straight Arrow Connector 11"/>
          <p:cNvCxnSpPr>
            <a:stCxn id="32778" idx="3"/>
          </p:cNvCxnSpPr>
          <p:nvPr/>
        </p:nvCxnSpPr>
        <p:spPr>
          <a:xfrm>
            <a:off x="2274888" y="5213350"/>
            <a:ext cx="392112" cy="1968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38600" y="5105400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thermal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53000" y="5257800"/>
            <a:ext cx="569913" cy="1206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4953000" y="609600"/>
            <a:ext cx="373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Some birds fly from </a:t>
            </a:r>
          </a:p>
          <a:p>
            <a:pPr algn="ctr">
              <a:defRPr/>
            </a:pPr>
            <a:r>
              <a:rPr lang="en-US" sz="2800" dirty="0">
                <a:latin typeface="+mn-lt"/>
              </a:rPr>
              <a:t>North America </a:t>
            </a:r>
          </a:p>
          <a:p>
            <a:pPr algn="ctr">
              <a:defRPr/>
            </a:pPr>
            <a:r>
              <a:rPr lang="en-US" sz="2800" dirty="0">
                <a:latin typeface="+mn-lt"/>
              </a:rPr>
              <a:t>to South America</a:t>
            </a:r>
          </a:p>
        </p:txBody>
      </p:sp>
      <p:pic>
        <p:nvPicPr>
          <p:cNvPr id="34819" name="Picture 6" descr="bwrou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44021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838200" y="28956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Mexico</a:t>
            </a:r>
          </a:p>
        </p:txBody>
      </p:sp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228600" y="1676400"/>
            <a:ext cx="164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North America</a:t>
            </a:r>
          </a:p>
        </p:txBody>
      </p:sp>
      <p:sp>
        <p:nvSpPr>
          <p:cNvPr id="34822" name="TextBox 9"/>
          <p:cNvSpPr txBox="1">
            <a:spLocks noChangeArrowheads="1"/>
          </p:cNvSpPr>
          <p:nvPr/>
        </p:nvSpPr>
        <p:spPr bwMode="auto">
          <a:xfrm>
            <a:off x="3581400" y="4800600"/>
            <a:ext cx="1030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South</a:t>
            </a:r>
          </a:p>
          <a:p>
            <a:r>
              <a:rPr lang="en-US">
                <a:solidFill>
                  <a:schemeClr val="bg1"/>
                </a:solidFill>
              </a:rPr>
              <a:t>America</a:t>
            </a:r>
          </a:p>
        </p:txBody>
      </p:sp>
      <p:pic>
        <p:nvPicPr>
          <p:cNvPr id="34823" name="Picture 10" descr="Broad-winged_Hawk_20080330_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37480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4953000" y="58674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Broad-winged Hawk</a:t>
            </a:r>
          </a:p>
        </p:txBody>
      </p:sp>
      <p:sp>
        <p:nvSpPr>
          <p:cNvPr id="34825" name="TextBox 12"/>
          <p:cNvSpPr txBox="1">
            <a:spLocks noChangeArrowheads="1"/>
          </p:cNvSpPr>
          <p:nvPr/>
        </p:nvSpPr>
        <p:spPr bwMode="auto">
          <a:xfrm>
            <a:off x="3276600" y="2667000"/>
            <a:ext cx="139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Puerto Rico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688556" y="3245644"/>
            <a:ext cx="639763" cy="9207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3505200" y="1752600"/>
            <a:ext cx="1133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Hawk 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Mountain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3352800" y="2057400"/>
            <a:ext cx="3048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13"/>
          <p:cNvSpPr txBox="1">
            <a:spLocks noChangeArrowheads="1"/>
          </p:cNvSpPr>
          <p:nvPr/>
        </p:nvSpPr>
        <p:spPr bwMode="auto">
          <a:xfrm>
            <a:off x="2743200" y="3733800"/>
            <a:ext cx="177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Dominican Republic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619501" y="3695700"/>
            <a:ext cx="228600" cy="317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E22D5-E426-4CF9-AB0B-2C9B79F1ED5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r>
              <a:rPr lang="en-US" sz="4000" smtClean="0"/>
              <a:t/>
            </a:r>
            <a:br>
              <a:rPr lang="en-US" sz="4000" smtClean="0"/>
            </a:br>
            <a:r>
              <a:rPr lang="en-US" sz="5400" smtClean="0"/>
              <a:t>What Have You Learned?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481A2-99DD-4842-ADF7-AA714553C2B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2286000"/>
            <a:ext cx="8610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en-US" sz="3200" b="1"/>
              <a:t>1. Why do birds migrate south for the winter?</a:t>
            </a:r>
          </a:p>
          <a:p>
            <a:pPr marL="742950" indent="-742950"/>
            <a:endParaRPr lang="en-US" sz="3200" b="1"/>
          </a:p>
          <a:p>
            <a:pPr marL="742950" indent="-742950"/>
            <a:endParaRPr lang="en-US" sz="3200" b="1"/>
          </a:p>
          <a:p>
            <a:pPr marL="742950" indent="-742950"/>
            <a:r>
              <a:rPr lang="en-US" sz="3200" b="1"/>
              <a:t>2. Why can you see many raptors migrating at Hawk Mountain Sanctuary?</a:t>
            </a:r>
            <a:br>
              <a:rPr lang="en-US" sz="3200" b="1"/>
            </a:br>
            <a:endParaRPr lang="en-US" sz="32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algn="l">
              <a:defRPr/>
            </a:pPr>
            <a:r>
              <a:rPr lang="en-US" b="1" dirty="0" smtClean="0">
                <a:latin typeface="+mn-lt"/>
              </a:rPr>
              <a:t>1. To find food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2. Raptors follow mountain ridges when they migrate. Rising air currents help them save energy while flying.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6B03D-F774-4C7B-948D-E96CD220892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5410200" cy="1600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6"/>
                </a:solidFill>
              </a:rPr>
              <a:t>Some things to think about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839200" cy="1676400"/>
          </a:xfrm>
        </p:spPr>
        <p:txBody>
          <a:bodyPr/>
          <a:lstStyle/>
          <a:p>
            <a:pPr eaLnBrk="1" hangingPunct="1"/>
            <a:r>
              <a:rPr lang="en-US" sz="2500" smtClean="0"/>
              <a:t>Do raptors live near you? Where would you look for one?</a:t>
            </a:r>
          </a:p>
          <a:p>
            <a:pPr eaLnBrk="1" hangingPunct="1"/>
            <a:r>
              <a:rPr lang="en-US" sz="2500" smtClean="0"/>
              <a:t>What kinds of animals could a raptor eat in your neighborhood?</a:t>
            </a:r>
          </a:p>
          <a:p>
            <a:pPr eaLnBrk="1" hangingPunct="1"/>
            <a:r>
              <a:rPr lang="en-US" sz="2500" smtClean="0"/>
              <a:t>What do you think of raptors?</a:t>
            </a:r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733800"/>
            <a:ext cx="12096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5CBC2-65A4-4903-8E05-CDD65DD548F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37894" name="Picture 9" descr="Broad-winged_Hawk_20080330_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177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0" descr="AMK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28600"/>
            <a:ext cx="16954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1" descr="Northern-Red-Tailed-Haw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19600"/>
            <a:ext cx="2879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2" descr="talons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114800"/>
            <a:ext cx="23622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000" smtClean="0"/>
              <a:t>Hawk Mountain is a great place to watch migrating </a:t>
            </a:r>
            <a:r>
              <a:rPr lang="en-US" sz="4000" smtClean="0">
                <a:solidFill>
                  <a:srgbClr val="FFFF00"/>
                </a:solidFill>
              </a:rPr>
              <a:t>raptors. </a:t>
            </a:r>
            <a:endParaRPr lang="en-US" sz="4000" smtClean="0"/>
          </a:p>
        </p:txBody>
      </p:sp>
      <p:pic>
        <p:nvPicPr>
          <p:cNvPr id="5123" name="Picture 1" descr="Landscape and visito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406AF-A2B6-4345-AF01-5DE750F433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mtClean="0"/>
              <a:t>Part One</a:t>
            </a:r>
            <a:br>
              <a:rPr lang="en-US" smtClean="0"/>
            </a:br>
            <a:r>
              <a:rPr lang="en-US" smtClean="0"/>
              <a:t>Raptors</a:t>
            </a:r>
          </a:p>
        </p:txBody>
      </p:sp>
      <p:pic>
        <p:nvPicPr>
          <p:cNvPr id="6147" name="Picture 5" descr="baldeag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8580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9C186-FF06-4947-B3C6-70D2A020D09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smtClean="0"/>
              <a:t>What is a Raptor?</a:t>
            </a: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1447800" y="6096000"/>
            <a:ext cx="723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Birds are the only animals with feathers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981200"/>
            <a:ext cx="544512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latin typeface="+mn-lt"/>
              </a:rPr>
              <a:t>Because it has feathers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1219200"/>
            <a:ext cx="377031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accent6"/>
                </a:solidFill>
                <a:latin typeface="+mn-lt"/>
              </a:rPr>
              <a:t>A kind of bird</a:t>
            </a:r>
            <a:r>
              <a:rPr lang="en-US" sz="4800" dirty="0">
                <a:solidFill>
                  <a:schemeClr val="accent6"/>
                </a:solidFill>
                <a:latin typeface="+mn-lt"/>
              </a:rPr>
              <a:t> </a:t>
            </a:r>
            <a:endParaRPr lang="en-US" sz="4800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3C8AD-736C-491F-B989-0E9CAD0BFC1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175" name="Picture 8" descr="IMG_11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70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5"/>
          <p:cNvSpPr>
            <a:spLocks noGrp="1"/>
          </p:cNvSpPr>
          <p:nvPr>
            <p:ph idx="1"/>
          </p:nvPr>
        </p:nvSpPr>
        <p:spPr>
          <a:xfrm>
            <a:off x="914400" y="685800"/>
            <a:ext cx="7620000" cy="1219200"/>
          </a:xfrm>
        </p:spPr>
        <p:txBody>
          <a:bodyPr/>
          <a:lstStyle/>
          <a:p>
            <a:pPr eaLnBrk="1" hangingPunct="1"/>
            <a:r>
              <a:rPr lang="en-US" sz="3600" smtClean="0"/>
              <a:t>Raptors are </a:t>
            </a:r>
            <a:r>
              <a:rPr lang="en-US" sz="3600" smtClean="0">
                <a:solidFill>
                  <a:srgbClr val="FFFF00"/>
                </a:solidFill>
              </a:rPr>
              <a:t>predators</a:t>
            </a:r>
            <a:r>
              <a:rPr lang="en-US" sz="3600" smtClean="0"/>
              <a:t> that eat smaller animals called </a:t>
            </a:r>
            <a:r>
              <a:rPr lang="en-US" sz="3600" smtClean="0">
                <a:solidFill>
                  <a:srgbClr val="FFFF00"/>
                </a:solidFill>
              </a:rPr>
              <a:t>prey.</a:t>
            </a:r>
            <a:endParaRPr lang="en-US" sz="360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828800"/>
            <a:ext cx="78819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600" dirty="0">
                <a:latin typeface="+mn-lt"/>
              </a:rPr>
              <a:t> They catch and kill them with their feet.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44A9-FB8B-4CB0-AFD2-D3C5E93B76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197" name="Picture 21" descr="C:\Documents and Settings\andrews\Local Settings\Temporary Internet Files\Content.IE5\C8U9RNCI\MP90044850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43200"/>
            <a:ext cx="52578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U:\Pictu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743200"/>
            <a:ext cx="15398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Kinds of Raptors</a:t>
            </a:r>
          </a:p>
        </p:txBody>
      </p:sp>
      <p:sp>
        <p:nvSpPr>
          <p:cNvPr id="9219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3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Eagles</a:t>
            </a:r>
          </a:p>
        </p:txBody>
      </p:sp>
      <p:sp>
        <p:nvSpPr>
          <p:cNvPr id="9220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487363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Hawks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80963" y="6096000"/>
            <a:ext cx="4464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Eat mostly fish, found near water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4648200" y="6096000"/>
            <a:ext cx="373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Very common, adults easily identified by red tail</a:t>
            </a:r>
          </a:p>
          <a:p>
            <a:pPr algn="ctr">
              <a:defRPr/>
            </a:pPr>
            <a:r>
              <a:rPr lang="en-US" sz="2400" dirty="0">
                <a:latin typeface="+mn-lt"/>
              </a:rPr>
              <a:t>  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4953000" y="1981200"/>
            <a:ext cx="196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Red-tailed Hawk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pPr>
              <a:defRPr/>
            </a:pPr>
            <a:fld id="{C86A6FB9-76F0-4EF7-8AF0-CD3316FC15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225" name="Picture 15" descr="C:\Documents and Settings\andrews\Local Settings\Temporary Internet Files\Content.IE5\BLMGP2G5\MP90026284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905000"/>
            <a:ext cx="2773363" cy="4192588"/>
          </a:xfrm>
          <a:noFill/>
        </p:spPr>
      </p:pic>
      <p:sp>
        <p:nvSpPr>
          <p:cNvPr id="9226" name="TextBox 17"/>
          <p:cNvSpPr txBox="1">
            <a:spLocks noChangeArrowheads="1"/>
          </p:cNvSpPr>
          <p:nvPr/>
        </p:nvSpPr>
        <p:spPr bwMode="auto">
          <a:xfrm>
            <a:off x="1066800" y="2057400"/>
            <a:ext cx="136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cs typeface="Arial" charset="0"/>
              </a:rPr>
              <a:t>Bald Eagle</a:t>
            </a:r>
          </a:p>
        </p:txBody>
      </p:sp>
      <p:pic>
        <p:nvPicPr>
          <p:cNvPr id="9227" name="Content Placeholder 12" descr="Buteo_jamaicensis_Red_tailed_hawk_1_6_2008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9475" y="2433638"/>
            <a:ext cx="3692525" cy="36925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Kinds of Raptors</a:t>
            </a:r>
          </a:p>
        </p:txBody>
      </p:sp>
      <p:sp>
        <p:nvSpPr>
          <p:cNvPr id="10243" name="Text Placeholder 6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2743200" cy="498475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Owls</a:t>
            </a:r>
          </a:p>
        </p:txBody>
      </p:sp>
      <p:sp>
        <p:nvSpPr>
          <p:cNvPr id="10244" name="Content Placeholder 8"/>
          <p:cNvSpPr>
            <a:spLocks noGrp="1"/>
          </p:cNvSpPr>
          <p:nvPr>
            <p:ph sz="half" idx="2"/>
          </p:nvPr>
        </p:nvSpPr>
        <p:spPr>
          <a:xfrm>
            <a:off x="152400" y="5562600"/>
            <a:ext cx="4114800" cy="1143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800" smtClean="0"/>
              <a:t>Most owls are </a:t>
            </a:r>
            <a:r>
              <a:rPr lang="en-US" sz="2800" smtClean="0">
                <a:solidFill>
                  <a:srgbClr val="FFFF00"/>
                </a:solidFill>
              </a:rPr>
              <a:t>nocturnal</a:t>
            </a:r>
            <a:r>
              <a:rPr lang="en-US" sz="2800" smtClean="0"/>
              <a:t> or active at night</a:t>
            </a:r>
          </a:p>
        </p:txBody>
      </p:sp>
      <p:sp>
        <p:nvSpPr>
          <p:cNvPr id="10245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Falcons</a:t>
            </a:r>
          </a:p>
        </p:txBody>
      </p:sp>
      <p:pic>
        <p:nvPicPr>
          <p:cNvPr id="10246" name="Picture 3" descr="C:\Documents and Settings\andrews\Local Settings\Temporary Internet Files\Content.IE5\K52AZWRE\MP900262658[1].jpg"/>
          <p:cNvPicPr>
            <a:picLocks noChangeAspect="1" noChangeArrowheads="1"/>
          </p:cNvPicPr>
          <p:nvPr/>
        </p:nvPicPr>
        <p:blipFill>
          <a:blip r:embed="rId3" cstate="print"/>
          <a:srcRect t="20894" r="61"/>
          <a:stretch>
            <a:fillRect/>
          </a:stretch>
        </p:blipFill>
        <p:spPr bwMode="auto">
          <a:xfrm>
            <a:off x="762000" y="2286000"/>
            <a:ext cx="27432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4876800" y="5562600"/>
            <a:ext cx="3276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Smallest North American falcon</a:t>
            </a: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838200" y="48006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Eastern Screech Owl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67FD4-5B0D-4E6B-8CF8-838EE0AB62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50" name="Content Placeholder 12" descr="AMKE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0" y="2209800"/>
            <a:ext cx="2438400" cy="3251200"/>
          </a:xfrm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5486400" y="22860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American Kestrel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3773</TotalTime>
  <Words>668</Words>
  <Application>Microsoft Office PowerPoint</Application>
  <PresentationFormat>On-screen Show (4:3)</PresentationFormat>
  <Paragraphs>216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Learning About Raptors</vt:lpstr>
      <vt:lpstr>The world’s first raptor refuge</vt:lpstr>
      <vt:lpstr>Slide 3</vt:lpstr>
      <vt:lpstr>Hawk Mountain is a great place to watch migrating raptors. </vt:lpstr>
      <vt:lpstr>Part One Raptors</vt:lpstr>
      <vt:lpstr>What is a Raptor?</vt:lpstr>
      <vt:lpstr>Slide 7</vt:lpstr>
      <vt:lpstr>Kinds of Raptors</vt:lpstr>
      <vt:lpstr>Kinds of Raptors</vt:lpstr>
      <vt:lpstr>Kinds of Raptors</vt:lpstr>
      <vt:lpstr>Kinds of Raptors</vt:lpstr>
      <vt:lpstr>What have you learned?</vt:lpstr>
      <vt:lpstr>Major Groups of Raptors</vt:lpstr>
      <vt:lpstr>Part Two  Adaptations</vt:lpstr>
      <vt:lpstr>  Amazing Adaptations  </vt:lpstr>
      <vt:lpstr>Fabulous Feet</vt:lpstr>
      <vt:lpstr>Unique Beak</vt:lpstr>
      <vt:lpstr>Awesome Eyes</vt:lpstr>
      <vt:lpstr>Raptor Adaptations </vt:lpstr>
      <vt:lpstr>Slide 20</vt:lpstr>
      <vt:lpstr>Slide 21</vt:lpstr>
      <vt:lpstr>Part Three Food Chains</vt:lpstr>
      <vt:lpstr>What do raptors eat?</vt:lpstr>
      <vt:lpstr>All raptors are part of a food chain </vt:lpstr>
      <vt:lpstr>All links in the chain are important</vt:lpstr>
      <vt:lpstr>Raptors help maintain a balance in nature</vt:lpstr>
      <vt:lpstr>What have you learned?</vt:lpstr>
      <vt:lpstr>Slide 28</vt:lpstr>
      <vt:lpstr>Part Four Migration</vt:lpstr>
      <vt:lpstr>Raptors in Winter</vt:lpstr>
      <vt:lpstr>Time to fly - Migration</vt:lpstr>
      <vt:lpstr>Migrating raptors follow mountain ridges</vt:lpstr>
      <vt:lpstr>Slide 33</vt:lpstr>
      <vt:lpstr> What Have You Learned?</vt:lpstr>
      <vt:lpstr>1. To find food  2. Raptors follow mountain ridges when they migrate. Rising air currents help them save energy while flying.  </vt:lpstr>
      <vt:lpstr>Some things to think about</vt:lpstr>
    </vt:vector>
  </TitlesOfParts>
  <Company>Hawk Mountain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andrews</dc:creator>
  <cp:lastModifiedBy>andrews</cp:lastModifiedBy>
  <cp:revision>344</cp:revision>
  <dcterms:created xsi:type="dcterms:W3CDTF">2010-09-20T14:56:05Z</dcterms:created>
  <dcterms:modified xsi:type="dcterms:W3CDTF">2012-10-02T12:57:51Z</dcterms:modified>
</cp:coreProperties>
</file>