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8"/>
  </p:notesMasterIdLst>
  <p:sldIdLst>
    <p:sldId id="304" r:id="rId2"/>
    <p:sldId id="296" r:id="rId3"/>
    <p:sldId id="279" r:id="rId4"/>
    <p:sldId id="289" r:id="rId5"/>
    <p:sldId id="288" r:id="rId6"/>
    <p:sldId id="287" r:id="rId7"/>
    <p:sldId id="256" r:id="rId8"/>
    <p:sldId id="264" r:id="rId9"/>
    <p:sldId id="266" r:id="rId10"/>
    <p:sldId id="267" r:id="rId11"/>
    <p:sldId id="290" r:id="rId12"/>
    <p:sldId id="297" r:id="rId13"/>
    <p:sldId id="300" r:id="rId14"/>
    <p:sldId id="292" r:id="rId15"/>
    <p:sldId id="270" r:id="rId16"/>
    <p:sldId id="259" r:id="rId17"/>
    <p:sldId id="260" r:id="rId18"/>
    <p:sldId id="261" r:id="rId19"/>
    <p:sldId id="263" r:id="rId20"/>
    <p:sldId id="284" r:id="rId21"/>
    <p:sldId id="301" r:id="rId22"/>
    <p:sldId id="293" r:id="rId23"/>
    <p:sldId id="262" r:id="rId24"/>
    <p:sldId id="274" r:id="rId25"/>
    <p:sldId id="285" r:id="rId26"/>
    <p:sldId id="294" r:id="rId27"/>
    <p:sldId id="286" r:id="rId28"/>
    <p:sldId id="302" r:id="rId29"/>
    <p:sldId id="295" r:id="rId30"/>
    <p:sldId id="275" r:id="rId31"/>
    <p:sldId id="276" r:id="rId32"/>
    <p:sldId id="281" r:id="rId33"/>
    <p:sldId id="283" r:id="rId34"/>
    <p:sldId id="298" r:id="rId35"/>
    <p:sldId id="303" r:id="rId36"/>
    <p:sldId id="269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</p:showPr>
  <p:clrMru>
    <a:srgbClr val="CC6600"/>
    <a:srgbClr val="FF9966"/>
    <a:srgbClr val="FF3300"/>
    <a:srgbClr val="993300"/>
    <a:srgbClr val="BFFDE5"/>
    <a:srgbClr val="C88132"/>
    <a:srgbClr val="003192"/>
    <a:srgbClr val="003CB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99" autoAdjust="0"/>
    <p:restoredTop sz="94718" autoAdjust="0"/>
  </p:normalViewPr>
  <p:slideViewPr>
    <p:cSldViewPr>
      <p:cViewPr varScale="1">
        <p:scale>
          <a:sx n="104" d="100"/>
          <a:sy n="104" d="100"/>
        </p:scale>
        <p:origin x="-1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47EEE51-FE87-4A32-BDB8-038513A4B5E9}" type="datetimeFigureOut">
              <a:rPr lang="en-US"/>
              <a:pPr>
                <a:defRPr/>
              </a:pPr>
              <a:t>10/2/2012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0BB64C6-22B7-43DD-A5AD-8EB2D52D50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75A9EBE-6237-4141-B7C0-0BC8CC23EAA7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16BFBA-8EF0-4E3C-9A45-25391A961E94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A568A6B-540C-4301-BEE4-DA4DEE378C12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 </a:t>
            </a: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F931092-4AE1-463B-882A-256673D0BDDE}" type="slidenum">
              <a:rPr lang="en-US" smtClean="0"/>
              <a:pPr/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17789F3-4C21-4AEE-8EA3-5D6CBEAE147C}" type="slidenum">
              <a:rPr lang="en-US" smtClean="0"/>
              <a:pPr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497B8EB-666E-4B24-8C16-F5CB33F43271}" type="slidenum">
              <a:rPr lang="en-US" smtClean="0"/>
              <a:pPr/>
              <a:t>15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10790DD-390F-435B-9C44-8811B38A8122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Barn owl</a:t>
            </a: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55C4E18-D635-4874-A219-AF204591078F}" type="slidenum">
              <a:rPr lang="en-US" smtClean="0"/>
              <a:pPr/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0D4378E-E1BF-4001-AB0C-D5AC9836CC86}" type="slidenum">
              <a:rPr lang="en-US" smtClean="0"/>
              <a:pPr/>
              <a:t>26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F2D0B-512D-4D0F-B44F-B9F5C4DBAD4F}" type="datetime1">
              <a:rPr lang="en-US"/>
              <a:pPr>
                <a:defRPr/>
              </a:pPr>
              <a:t>10/2/2012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79AA7-53E9-449F-B92A-50A363DE75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B1D33-08FD-4612-B965-659AA0DF24D5}" type="datetime1">
              <a:rPr lang="en-US"/>
              <a:pPr>
                <a:defRPr/>
              </a:pPr>
              <a:t>10/2/2012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343F2-70CD-4285-9DB7-683B4E98CF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D61C8-62F0-45EB-BA66-4CAE7B520A21}" type="datetime1">
              <a:rPr lang="en-US"/>
              <a:pPr>
                <a:defRPr/>
              </a:pPr>
              <a:t>10/2/2012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6F457-FA3B-4CCB-A5E3-AAAE3E49CD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BB7CF-4CCE-4C22-986C-9A3757D7E156}" type="datetime1">
              <a:rPr lang="en-US"/>
              <a:pPr>
                <a:defRPr/>
              </a:pPr>
              <a:t>10/2/2012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E893D-A1DB-4845-A5C1-705EE6BF5F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1A469-4E6D-4B1F-BC1A-E4016148C784}" type="datetime1">
              <a:rPr lang="en-US"/>
              <a:pPr>
                <a:defRPr/>
              </a:pPr>
              <a:t>10/2/2012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44A70-36AF-4A8D-BA7F-1098153D38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C1DE1-BAD1-46EE-9964-05ECDA72A837}" type="datetime1">
              <a:rPr lang="en-US"/>
              <a:pPr>
                <a:defRPr/>
              </a:pPr>
              <a:t>10/2/2012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534D0-3914-452F-8DEB-16BAC70E6B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E5740-5E11-4056-B62A-F85E59F9FBD5}" type="datetime1">
              <a:rPr lang="en-US"/>
              <a:pPr>
                <a:defRPr/>
              </a:pPr>
              <a:t>10/2/2012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E4725-2696-446E-A1AF-D1B1939DD6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06D15-CAA8-4970-955C-CB4D45D3091A}" type="datetime1">
              <a:rPr lang="en-US"/>
              <a:pPr>
                <a:defRPr/>
              </a:pPr>
              <a:t>10/2/2012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140E22-B129-4C5C-9041-90E5914365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A3D5B-E74C-4950-A672-7E371D1BA8BE}" type="datetime1">
              <a:rPr lang="en-US"/>
              <a:pPr>
                <a:defRPr/>
              </a:pPr>
              <a:t>10/2/2012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8B9A9-A06B-4C29-8670-A0BD34D2A9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0F70E-8B31-492C-A40F-5AB67DEC39F0}" type="datetime1">
              <a:rPr lang="en-US"/>
              <a:pPr>
                <a:defRPr/>
              </a:pPr>
              <a:t>10/2/2012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7E91C-9471-4343-ACAC-E1621F584B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D4F22-8FA1-4244-98B3-335DBD31ED2C}" type="datetime1">
              <a:rPr lang="en-US"/>
              <a:pPr>
                <a:defRPr/>
              </a:pPr>
              <a:t>10/2/2012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C2B19-6F0B-48A5-8CFD-14982560C7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84712AD-9C30-455E-A2B0-5E7F95370D4D}" type="datetime1">
              <a:rPr lang="en-US"/>
              <a:pPr>
                <a:defRPr/>
              </a:pPr>
              <a:t>10/2/2012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060C687-A82D-4415-8903-79929EE2B5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wmf"/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Relationship Id="rId9" Type="http://schemas.openxmlformats.org/officeDocument/2006/relationships/image" Target="../media/image32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7" Type="http://schemas.openxmlformats.org/officeDocument/2006/relationships/image" Target="../media/image26.wmf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wmf"/><Relationship Id="rId5" Type="http://schemas.openxmlformats.org/officeDocument/2006/relationships/image" Target="../media/image25.jpeg"/><Relationship Id="rId4" Type="http://schemas.openxmlformats.org/officeDocument/2006/relationships/image" Target="../media/image30.w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smtClean="0"/>
              <a:t>Learning About Raptors</a:t>
            </a:r>
          </a:p>
        </p:txBody>
      </p:sp>
      <p:pic>
        <p:nvPicPr>
          <p:cNvPr id="2051" name="Content Placeholder 4" descr="bald eagle in flight by Bill Mos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14400" y="1447800"/>
            <a:ext cx="7315200" cy="506095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508542-42D5-4770-92BE-9F5A9BDD960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6000" smtClean="0"/>
              <a:t>Kinds of Raptors</a:t>
            </a:r>
          </a:p>
        </p:txBody>
      </p:sp>
      <p:sp>
        <p:nvSpPr>
          <p:cNvPr id="11267" name="Text Placeholder 6"/>
          <p:cNvSpPr>
            <a:spLocks noGrp="1"/>
          </p:cNvSpPr>
          <p:nvPr>
            <p:ph type="body" idx="1"/>
          </p:nvPr>
        </p:nvSpPr>
        <p:spPr>
          <a:xfrm>
            <a:off x="381000" y="1219200"/>
            <a:ext cx="4040188" cy="563563"/>
          </a:xfrm>
        </p:spPr>
        <p:txBody>
          <a:bodyPr/>
          <a:lstStyle/>
          <a:p>
            <a:pPr algn="ctr" eaLnBrk="1" hangingPunct="1"/>
            <a:r>
              <a:rPr lang="en-US" sz="3600" smtClean="0"/>
              <a:t>Osprey</a:t>
            </a:r>
          </a:p>
        </p:txBody>
      </p:sp>
      <p:pic>
        <p:nvPicPr>
          <p:cNvPr id="11268" name="Picture 6" descr="C:\Documents and Settings\andrews\Local Settings\Temporary Internet Files\Content.IE5\K52AZWRE\MP900262742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90600" y="1752600"/>
            <a:ext cx="2765425" cy="4114800"/>
          </a:xfrm>
          <a:ln>
            <a:solidFill>
              <a:schemeClr val="bg1"/>
            </a:solidFill>
          </a:ln>
        </p:spPr>
      </p:pic>
      <p:sp>
        <p:nvSpPr>
          <p:cNvPr id="11269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5029200" y="1143000"/>
            <a:ext cx="2971800" cy="639763"/>
          </a:xfrm>
        </p:spPr>
        <p:txBody>
          <a:bodyPr/>
          <a:lstStyle/>
          <a:p>
            <a:pPr algn="ctr" eaLnBrk="1" hangingPunct="1"/>
            <a:r>
              <a:rPr lang="en-US" sz="3600" smtClean="0"/>
              <a:t>Vultures</a:t>
            </a:r>
          </a:p>
        </p:txBody>
      </p:sp>
      <p:sp>
        <p:nvSpPr>
          <p:cNvPr id="9223" name="TextBox 6"/>
          <p:cNvSpPr txBox="1">
            <a:spLocks noChangeArrowheads="1"/>
          </p:cNvSpPr>
          <p:nvPr/>
        </p:nvSpPr>
        <p:spPr bwMode="auto">
          <a:xfrm>
            <a:off x="533400" y="6027738"/>
            <a:ext cx="3657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>
                <a:latin typeface="+mn-lt"/>
              </a:rPr>
              <a:t>Lives near water and eats mainly fish</a:t>
            </a:r>
          </a:p>
        </p:txBody>
      </p:sp>
      <p:sp>
        <p:nvSpPr>
          <p:cNvPr id="9224" name="TextBox 7"/>
          <p:cNvSpPr txBox="1">
            <a:spLocks noChangeArrowheads="1"/>
          </p:cNvSpPr>
          <p:nvPr/>
        </p:nvSpPr>
        <p:spPr bwMode="auto">
          <a:xfrm>
            <a:off x="4876800" y="5943600"/>
            <a:ext cx="3352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FFFF00"/>
                </a:solidFill>
                <a:latin typeface="+mn-lt"/>
              </a:rPr>
              <a:t>Scavengers</a:t>
            </a:r>
            <a:r>
              <a:rPr lang="en-US" sz="2400" dirty="0">
                <a:latin typeface="+mn-lt"/>
              </a:rPr>
              <a:t> that eat dead animals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E507CE-D2DC-4F54-8279-05004EE79A3A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11273" name="Picture 11" descr="C:\Documents and Settings\andrews\Local Settings\Temporary Internet Files\Content.IE5\E6XODKMS\MP900262880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2286000"/>
            <a:ext cx="4676775" cy="314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4" name="TextBox 12"/>
          <p:cNvSpPr txBox="1">
            <a:spLocks noChangeArrowheads="1"/>
          </p:cNvSpPr>
          <p:nvPr/>
        </p:nvSpPr>
        <p:spPr bwMode="auto">
          <a:xfrm>
            <a:off x="4648200" y="2590800"/>
            <a:ext cx="1774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Turkey Vulture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smtClean="0"/>
              <a:t>Kinds of Raptors</a:t>
            </a:r>
          </a:p>
        </p:txBody>
      </p:sp>
      <p:sp>
        <p:nvSpPr>
          <p:cNvPr id="12291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3600" smtClean="0"/>
              <a:t>Harriers</a:t>
            </a:r>
          </a:p>
        </p:txBody>
      </p:sp>
      <p:sp>
        <p:nvSpPr>
          <p:cNvPr id="12292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sz="3600" smtClean="0"/>
              <a:t>Kites</a:t>
            </a:r>
          </a:p>
        </p:txBody>
      </p:sp>
      <p:sp>
        <p:nvSpPr>
          <p:cNvPr id="2" name="TextBox 7"/>
          <p:cNvSpPr txBox="1">
            <a:spLocks noChangeArrowheads="1"/>
          </p:cNvSpPr>
          <p:nvPr/>
        </p:nvSpPr>
        <p:spPr bwMode="auto">
          <a:xfrm>
            <a:off x="457200" y="5791200"/>
            <a:ext cx="4038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>
                <a:latin typeface="+mn-lt"/>
              </a:rPr>
              <a:t>Low flying hunters of open fields and marshes </a:t>
            </a:r>
          </a:p>
        </p:txBody>
      </p:sp>
      <p:sp>
        <p:nvSpPr>
          <p:cNvPr id="10247" name="TextBox 9"/>
          <p:cNvSpPr txBox="1">
            <a:spLocks noChangeArrowheads="1"/>
          </p:cNvSpPr>
          <p:nvPr/>
        </p:nvSpPr>
        <p:spPr bwMode="auto">
          <a:xfrm>
            <a:off x="4953000" y="6172200"/>
            <a:ext cx="3394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atin typeface="+mn-lt"/>
              </a:rPr>
              <a:t>Hunts insects on the wing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DCF64-527B-4138-BAD7-3E66CBE92A6F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12296" name="Content Placeholder 20" descr="Northern_Harrier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52400" y="2362200"/>
            <a:ext cx="4502150" cy="3068638"/>
          </a:xfrm>
        </p:spPr>
      </p:pic>
      <p:sp>
        <p:nvSpPr>
          <p:cNvPr id="12297" name="TextBox 21"/>
          <p:cNvSpPr txBox="1">
            <a:spLocks noChangeArrowheads="1"/>
          </p:cNvSpPr>
          <p:nvPr/>
        </p:nvSpPr>
        <p:spPr bwMode="auto">
          <a:xfrm>
            <a:off x="2438400" y="2667000"/>
            <a:ext cx="19796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Northern Harrier</a:t>
            </a:r>
          </a:p>
        </p:txBody>
      </p:sp>
      <p:pic>
        <p:nvPicPr>
          <p:cNvPr id="13" name="Content Placeholder 12" descr="Elanoides_forficatus02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876800" y="2514600"/>
            <a:ext cx="4114800" cy="2596562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299" name="TextBox 13"/>
          <p:cNvSpPr txBox="1">
            <a:spLocks noChangeArrowheads="1"/>
          </p:cNvSpPr>
          <p:nvPr/>
        </p:nvSpPr>
        <p:spPr bwMode="auto">
          <a:xfrm>
            <a:off x="5867400" y="5334000"/>
            <a:ext cx="22748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Swallow-tailed Kite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>
          <a:xfrm>
            <a:off x="685800" y="914400"/>
            <a:ext cx="7772400" cy="1470025"/>
          </a:xfrm>
        </p:spPr>
        <p:txBody>
          <a:bodyPr/>
          <a:lstStyle/>
          <a:p>
            <a:r>
              <a:rPr lang="en-US" sz="5400" smtClean="0"/>
              <a:t>What have you learned?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143000" y="3200400"/>
            <a:ext cx="6400800" cy="1295400"/>
          </a:xfrm>
        </p:spPr>
        <p:txBody>
          <a:bodyPr/>
          <a:lstStyle/>
          <a:p>
            <a:pPr>
              <a:defRPr/>
            </a:pPr>
            <a:r>
              <a:rPr lang="en-US" sz="4400" dirty="0" smtClean="0"/>
              <a:t>Can you name two kinds of raptors?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6951CD-D644-408E-9887-F1F881D2820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1219200" y="1066800"/>
            <a:ext cx="3276600" cy="5791200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US" smtClean="0"/>
          </a:p>
          <a:p>
            <a:pPr>
              <a:buFont typeface="Wingdings" pitchFamily="2" charset="2"/>
              <a:buChar char="Ø"/>
            </a:pPr>
            <a:endParaRPr lang="en-US" smtClean="0"/>
          </a:p>
          <a:p>
            <a:pPr>
              <a:buFont typeface="Wingdings" pitchFamily="2" charset="2"/>
              <a:buChar char="Ø"/>
            </a:pPr>
            <a:r>
              <a:rPr lang="en-US" smtClean="0"/>
              <a:t>Eagles</a:t>
            </a:r>
          </a:p>
          <a:p>
            <a:pPr>
              <a:buFont typeface="Wingdings" pitchFamily="2" charset="2"/>
              <a:buChar char="Ø"/>
            </a:pPr>
            <a:endParaRPr lang="en-US" smtClean="0"/>
          </a:p>
          <a:p>
            <a:pPr>
              <a:buFont typeface="Wingdings" pitchFamily="2" charset="2"/>
              <a:buChar char="Ø"/>
            </a:pPr>
            <a:r>
              <a:rPr lang="en-US" smtClean="0"/>
              <a:t>Hawks</a:t>
            </a:r>
          </a:p>
          <a:p>
            <a:pPr>
              <a:buFont typeface="Wingdings" pitchFamily="2" charset="2"/>
              <a:buChar char="Ø"/>
            </a:pPr>
            <a:endParaRPr lang="en-US" smtClean="0"/>
          </a:p>
          <a:p>
            <a:pPr>
              <a:buFont typeface="Wingdings" pitchFamily="2" charset="2"/>
              <a:buChar char="Ø"/>
            </a:pPr>
            <a:r>
              <a:rPr lang="en-US" smtClean="0"/>
              <a:t>Falcons</a:t>
            </a:r>
          </a:p>
          <a:p>
            <a:pPr>
              <a:buFont typeface="Wingdings" pitchFamily="2" charset="2"/>
              <a:buChar char="Ø"/>
            </a:pPr>
            <a:endParaRPr lang="en-US" smtClean="0"/>
          </a:p>
          <a:p>
            <a:pPr>
              <a:buFont typeface="Wingdings" pitchFamily="2" charset="2"/>
              <a:buChar char="Ø"/>
            </a:pPr>
            <a:r>
              <a:rPr lang="en-US" smtClean="0"/>
              <a:t>Vultures</a:t>
            </a:r>
          </a:p>
          <a:p>
            <a:pPr>
              <a:buFont typeface="Arial" charset="0"/>
              <a:buNone/>
            </a:pPr>
            <a:endParaRPr lang="en-US" smtClean="0"/>
          </a:p>
          <a:p>
            <a:pPr>
              <a:buFont typeface="Arial" charset="0"/>
              <a:buNone/>
            </a:pPr>
            <a:endParaRPr lang="en-US" smtClean="0"/>
          </a:p>
          <a:p>
            <a:pPr>
              <a:buFont typeface="Arial" charset="0"/>
              <a:buNone/>
            </a:pPr>
            <a:endParaRPr lang="en-US" smtClean="0"/>
          </a:p>
          <a:p>
            <a:pPr>
              <a:buFont typeface="Arial" charset="0"/>
              <a:buNone/>
            </a:pPr>
            <a:endParaRPr lang="en-US" smtClean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486400" y="1066800"/>
            <a:ext cx="3276600" cy="5135563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US" smtClean="0"/>
          </a:p>
          <a:p>
            <a:pPr>
              <a:buFont typeface="Wingdings" pitchFamily="2" charset="2"/>
              <a:buChar char="Ø"/>
            </a:pPr>
            <a:endParaRPr lang="en-US" smtClean="0"/>
          </a:p>
          <a:p>
            <a:pPr>
              <a:buFont typeface="Wingdings" pitchFamily="2" charset="2"/>
              <a:buChar char="Ø"/>
            </a:pPr>
            <a:r>
              <a:rPr lang="en-US" smtClean="0"/>
              <a:t>Osprey</a:t>
            </a:r>
          </a:p>
          <a:p>
            <a:pPr>
              <a:buFont typeface="Wingdings" pitchFamily="2" charset="2"/>
              <a:buChar char="Ø"/>
            </a:pPr>
            <a:endParaRPr lang="en-US" smtClean="0"/>
          </a:p>
          <a:p>
            <a:pPr>
              <a:buFont typeface="Wingdings" pitchFamily="2" charset="2"/>
              <a:buChar char="Ø"/>
            </a:pPr>
            <a:r>
              <a:rPr lang="en-US" smtClean="0"/>
              <a:t>Owls</a:t>
            </a:r>
          </a:p>
          <a:p>
            <a:pPr>
              <a:buFont typeface="Wingdings" pitchFamily="2" charset="2"/>
              <a:buChar char="Ø"/>
            </a:pPr>
            <a:endParaRPr lang="en-US" smtClean="0"/>
          </a:p>
          <a:p>
            <a:pPr>
              <a:buFont typeface="Wingdings" pitchFamily="2" charset="2"/>
              <a:buChar char="Ø"/>
            </a:pPr>
            <a:r>
              <a:rPr lang="en-US" smtClean="0"/>
              <a:t>Harriers</a:t>
            </a:r>
          </a:p>
          <a:p>
            <a:pPr>
              <a:buFont typeface="Wingdings" pitchFamily="2" charset="2"/>
              <a:buChar char="Ø"/>
            </a:pPr>
            <a:endParaRPr lang="en-US" smtClean="0"/>
          </a:p>
          <a:p>
            <a:pPr>
              <a:buFont typeface="Wingdings" pitchFamily="2" charset="2"/>
              <a:buChar char="Ø"/>
            </a:pPr>
            <a:r>
              <a:rPr lang="en-US" smtClean="0"/>
              <a:t>Kites</a:t>
            </a:r>
          </a:p>
          <a:p>
            <a:pPr>
              <a:buFont typeface="Arial" charset="0"/>
              <a:buNone/>
            </a:pPr>
            <a:endParaRPr lang="en-US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5DFB91-0718-45A8-B430-0DDC092FE60F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14341" name="Title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z="3200" smtClean="0"/>
              <a:t>Major Groups of Raptors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57200" y="2209800"/>
            <a:ext cx="8229600" cy="1828800"/>
          </a:xfrm>
        </p:spPr>
        <p:txBody>
          <a:bodyPr/>
          <a:lstStyle/>
          <a:p>
            <a:r>
              <a:rPr lang="en-US" sz="6000" smtClean="0"/>
              <a:t>Part Two </a:t>
            </a:r>
            <a:br>
              <a:rPr lang="en-US" sz="6000" smtClean="0"/>
            </a:br>
            <a:r>
              <a:rPr lang="en-US" sz="6000" smtClean="0"/>
              <a:t>Adaptations</a:t>
            </a:r>
          </a:p>
        </p:txBody>
      </p:sp>
      <p:pic>
        <p:nvPicPr>
          <p:cNvPr id="15363" name="Picture 4" descr="K:\andrews\Hawk Mountain Logo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4724400"/>
            <a:ext cx="3573463" cy="1150938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8D3CD1-B82D-4A5B-A820-678436368DA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Amazing Adaptations 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12292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52600"/>
            <a:ext cx="4038600" cy="8382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mtClean="0"/>
              <a:t>Webbed feet help ducks swim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>
              <a:buFont typeface="Arial" charset="0"/>
              <a:buNone/>
            </a:pPr>
            <a:endParaRPr lang="en-US" smtClean="0"/>
          </a:p>
          <a:p>
            <a:pPr eaLnBrk="1" hangingPunct="1"/>
            <a:endParaRPr lang="en-US" smtClean="0"/>
          </a:p>
        </p:txBody>
      </p:sp>
      <p:pic>
        <p:nvPicPr>
          <p:cNvPr id="14340" name="Content Placeholder 8" descr="webbed foot.gif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66800" y="2444750"/>
            <a:ext cx="2660650" cy="1212850"/>
          </a:xfrm>
        </p:spPr>
      </p:pic>
      <p:sp>
        <p:nvSpPr>
          <p:cNvPr id="7" name="TextBox 6"/>
          <p:cNvSpPr txBox="1"/>
          <p:nvPr/>
        </p:nvSpPr>
        <p:spPr>
          <a:xfrm>
            <a:off x="412750" y="1143000"/>
            <a:ext cx="7913688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dirty="0">
                <a:latin typeface="+mj-lt"/>
              </a:rPr>
              <a:t>Animals have </a:t>
            </a:r>
            <a:r>
              <a:rPr lang="en-US" sz="2800" b="1" dirty="0">
                <a:solidFill>
                  <a:srgbClr val="FFFF00"/>
                </a:solidFill>
                <a:latin typeface="+mj-lt"/>
              </a:rPr>
              <a:t>adaptations</a:t>
            </a:r>
            <a:r>
              <a:rPr lang="en-US" sz="2800" b="1" dirty="0">
                <a:latin typeface="+mj-lt"/>
              </a:rPr>
              <a:t> that help them to survive </a:t>
            </a:r>
          </a:p>
        </p:txBody>
      </p:sp>
      <p:pic>
        <p:nvPicPr>
          <p:cNvPr id="14342" name="Picture 9" descr="rabbit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7800" y="4191000"/>
            <a:ext cx="1809750" cy="237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en-US"/>
          </a:p>
        </p:txBody>
      </p:sp>
      <p:pic>
        <p:nvPicPr>
          <p:cNvPr id="14344" name="Picture 20" descr="C:\Documents and Settings\andrews\Local Settings\Temporary Internet Files\Content.IE5\79QQ6883\MP900180490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1905000"/>
            <a:ext cx="3657600" cy="240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3733800" y="5486400"/>
            <a:ext cx="497840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dirty="0">
                <a:latin typeface="+mn-lt"/>
              </a:rPr>
              <a:t>Big ears help rabbits hear danger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039AFA-17C9-4960-9F30-E2E88C7ADF2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905000" y="4800600"/>
            <a:ext cx="5486400" cy="5667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C88132"/>
                </a:solidFill>
              </a:rPr>
              <a:t>Fabulous Feet</a:t>
            </a:r>
          </a:p>
        </p:txBody>
      </p:sp>
      <p:sp>
        <p:nvSpPr>
          <p:cNvPr id="13316" name="Text Placeholder 4"/>
          <p:cNvSpPr>
            <a:spLocks noGrp="1"/>
          </p:cNvSpPr>
          <p:nvPr>
            <p:ph type="body" sz="half" idx="2"/>
          </p:nvPr>
        </p:nvSpPr>
        <p:spPr>
          <a:xfrm>
            <a:off x="1143000" y="5367338"/>
            <a:ext cx="7391400" cy="1262062"/>
          </a:xfrm>
        </p:spPr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sz="2800" smtClean="0"/>
              <a:t> Raptors have sharp, curved claws called </a:t>
            </a:r>
            <a:r>
              <a:rPr lang="en-US" sz="2800" smtClean="0">
                <a:solidFill>
                  <a:srgbClr val="FFFF00"/>
                </a:solidFill>
              </a:rPr>
              <a:t>Talons.</a:t>
            </a:r>
          </a:p>
          <a:p>
            <a:pPr eaLnBrk="1" hangingPunct="1">
              <a:buFont typeface="Arial" charset="0"/>
              <a:buChar char="•"/>
            </a:pPr>
            <a:r>
              <a:rPr lang="en-US" sz="2800" smtClean="0"/>
              <a:t> Used to catch, hold, and kill prey</a:t>
            </a:r>
          </a:p>
        </p:txBody>
      </p:sp>
      <p:sp>
        <p:nvSpPr>
          <p:cNvPr id="8197" name="TextBox 4"/>
          <p:cNvSpPr txBox="1">
            <a:spLocks noChangeArrowheads="1"/>
          </p:cNvSpPr>
          <p:nvPr/>
        </p:nvSpPr>
        <p:spPr bwMode="auto">
          <a:xfrm>
            <a:off x="0" y="76200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latin typeface="+mj-lt"/>
              </a:rPr>
              <a:t>Raptor Adaptations</a:t>
            </a:r>
          </a:p>
        </p:txBody>
      </p:sp>
      <p:sp>
        <p:nvSpPr>
          <p:cNvPr id="14" name="Right Arrow 13"/>
          <p:cNvSpPr/>
          <p:nvPr/>
        </p:nvSpPr>
        <p:spPr>
          <a:xfrm rot="18308427">
            <a:off x="5389563" y="3751263"/>
            <a:ext cx="531812" cy="22701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9F1E0D-8339-48D8-84A9-F2C29B7CFEF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17415" name="Picture Placeholder 10" descr="IMGtalons_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556" r="5556"/>
          <a:stretch>
            <a:fillRect/>
          </a:stretch>
        </p:blipFill>
        <p:spPr>
          <a:xfrm>
            <a:off x="1524000" y="838200"/>
            <a:ext cx="5257800" cy="3943350"/>
          </a:xfrm>
        </p:spPr>
      </p:pic>
      <p:sp>
        <p:nvSpPr>
          <p:cNvPr id="12" name="TextBox 11"/>
          <p:cNvSpPr txBox="1"/>
          <p:nvPr/>
        </p:nvSpPr>
        <p:spPr>
          <a:xfrm>
            <a:off x="4114800" y="4191000"/>
            <a:ext cx="1473200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Talons</a:t>
            </a:r>
          </a:p>
        </p:txBody>
      </p:sp>
      <p:sp>
        <p:nvSpPr>
          <p:cNvPr id="13" name="Right Arrow 12"/>
          <p:cNvSpPr/>
          <p:nvPr/>
        </p:nvSpPr>
        <p:spPr>
          <a:xfrm rot="18265999">
            <a:off x="5183981" y="3845719"/>
            <a:ext cx="633413" cy="33972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12112615">
            <a:off x="3167063" y="4121150"/>
            <a:ext cx="933450" cy="4095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C88132"/>
                </a:solidFill>
              </a:rPr>
              <a:t>Unique Beak</a:t>
            </a:r>
          </a:p>
        </p:txBody>
      </p:sp>
      <p:pic>
        <p:nvPicPr>
          <p:cNvPr id="18435" name="Picture 3" descr="S:\shared\Education\Denise\Ed. Schools\Ed. initiative activities\images\beak.bmp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t="1421" b="1421"/>
          <a:stretch>
            <a:fillRect/>
          </a:stretch>
        </p:blipFill>
        <p:spPr>
          <a:xfrm>
            <a:off x="1905000" y="838200"/>
            <a:ext cx="5221288" cy="3916363"/>
          </a:xfrm>
        </p:spPr>
      </p:pic>
      <p:sp>
        <p:nvSpPr>
          <p:cNvPr id="14340" name="Text Placeholder 3"/>
          <p:cNvSpPr>
            <a:spLocks noGrp="1"/>
          </p:cNvSpPr>
          <p:nvPr>
            <p:ph type="body" sz="half" idx="2"/>
          </p:nvPr>
        </p:nvSpPr>
        <p:spPr>
          <a:xfrm>
            <a:off x="990600" y="5334000"/>
            <a:ext cx="7391400" cy="1262063"/>
          </a:xfrm>
        </p:spPr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sz="2800" smtClean="0"/>
              <a:t> Raptors have a hooked beak with sharp edges</a:t>
            </a:r>
          </a:p>
          <a:p>
            <a:pPr eaLnBrk="1" hangingPunct="1">
              <a:buFont typeface="Arial" charset="0"/>
              <a:buChar char="•"/>
            </a:pPr>
            <a:r>
              <a:rPr lang="en-US" sz="2800" smtClean="0"/>
              <a:t> Used to cut their food into small pieces</a:t>
            </a:r>
          </a:p>
        </p:txBody>
      </p:sp>
      <p:sp>
        <p:nvSpPr>
          <p:cNvPr id="9221" name="TextBox 4"/>
          <p:cNvSpPr txBox="1">
            <a:spLocks noChangeArrowheads="1"/>
          </p:cNvSpPr>
          <p:nvPr/>
        </p:nvSpPr>
        <p:spPr bwMode="auto">
          <a:xfrm>
            <a:off x="0" y="152400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latin typeface="+mj-lt"/>
              </a:rPr>
              <a:t>Raptor Adaptations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A8F058-7618-4147-88CD-30706F3C46BE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rgbClr val="C88132"/>
                </a:solidFill>
              </a:rPr>
              <a:t>Awesome Eyes</a:t>
            </a:r>
          </a:p>
        </p:txBody>
      </p:sp>
      <p:sp>
        <p:nvSpPr>
          <p:cNvPr id="1536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334000"/>
            <a:ext cx="6705600" cy="1295400"/>
          </a:xfrm>
        </p:spPr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sz="2800" smtClean="0"/>
              <a:t> Raptors have very good eyesight</a:t>
            </a:r>
          </a:p>
          <a:p>
            <a:pPr eaLnBrk="1" hangingPunct="1">
              <a:buFont typeface="Arial" charset="0"/>
              <a:buChar char="•"/>
            </a:pPr>
            <a:r>
              <a:rPr lang="en-US" sz="2800" smtClean="0"/>
              <a:t> Used to look for prey from far away</a:t>
            </a:r>
          </a:p>
        </p:txBody>
      </p:sp>
      <p:sp>
        <p:nvSpPr>
          <p:cNvPr id="10245" name="TextBox 4"/>
          <p:cNvSpPr txBox="1">
            <a:spLocks noChangeArrowheads="1"/>
          </p:cNvSpPr>
          <p:nvPr/>
        </p:nvSpPr>
        <p:spPr bwMode="auto">
          <a:xfrm>
            <a:off x="0" y="0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>
                <a:latin typeface="+mj-lt"/>
              </a:rPr>
              <a:t>Raptor Adaptations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DBFAB6-FC91-42A7-8B84-0005DBE04A47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19462" name="Picture Placeholder 7" descr="Bald_eagle_head_frontal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6442" b="6442"/>
          <a:stretch>
            <a:fillRect/>
          </a:stretch>
        </p:blipFill>
        <p:spPr/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Raptor Adaptations</a:t>
            </a:r>
            <a:br>
              <a:rPr lang="en-US" sz="4000" dirty="0" smtClean="0"/>
            </a:br>
            <a:endParaRPr lang="en-US" sz="4000" dirty="0" smtClean="0">
              <a:solidFill>
                <a:srgbClr val="C88132"/>
              </a:solidFill>
            </a:endParaRPr>
          </a:p>
        </p:txBody>
      </p:sp>
      <p:sp>
        <p:nvSpPr>
          <p:cNvPr id="16388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0" y="5976938"/>
            <a:ext cx="9144000" cy="881062"/>
          </a:xfrm>
        </p:spPr>
        <p:txBody>
          <a:bodyPr/>
          <a:lstStyle/>
          <a:p>
            <a:pPr algn="ctr" eaLnBrk="1" hangingPunct="1"/>
            <a:r>
              <a:rPr lang="en-US" sz="2800" smtClean="0"/>
              <a:t>Owls have very good hearing for finding prey at night</a:t>
            </a:r>
          </a:p>
          <a:p>
            <a:pPr algn="ctr" eaLnBrk="1" hangingPunct="1"/>
            <a:endParaRPr lang="en-US" sz="2000" smtClean="0"/>
          </a:p>
          <a:p>
            <a:pPr algn="ctr" eaLnBrk="1" hangingPunct="1"/>
            <a:endParaRPr lang="en-US" sz="2000" smtClean="0"/>
          </a:p>
        </p:txBody>
      </p:sp>
      <p:sp>
        <p:nvSpPr>
          <p:cNvPr id="14" name="TextBox 13"/>
          <p:cNvSpPr txBox="1"/>
          <p:nvPr/>
        </p:nvSpPr>
        <p:spPr>
          <a:xfrm>
            <a:off x="1066800" y="5410200"/>
            <a:ext cx="2897188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srgbClr val="CC6600"/>
                </a:solidFill>
                <a:latin typeface="+mn-lt"/>
              </a:rPr>
              <a:t>Super Hearing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C0EF1-D090-47AB-BEF5-A2FEFEB4CB62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20486" name="Picture 6" descr="Screech_Ow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914400"/>
            <a:ext cx="3733800" cy="459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3"/>
          <p:cNvSpPr>
            <a:spLocks noGrp="1"/>
          </p:cNvSpPr>
          <p:nvPr>
            <p:ph type="ctrTitle"/>
          </p:nvPr>
        </p:nvSpPr>
        <p:spPr>
          <a:xfrm>
            <a:off x="609600" y="5715000"/>
            <a:ext cx="7772400" cy="1295400"/>
          </a:xfrm>
        </p:spPr>
        <p:txBody>
          <a:bodyPr/>
          <a:lstStyle/>
          <a:p>
            <a:r>
              <a:rPr lang="en-US" smtClean="0"/>
              <a:t>The world’s first raptor refuge</a:t>
            </a:r>
          </a:p>
        </p:txBody>
      </p:sp>
      <p:pic>
        <p:nvPicPr>
          <p:cNvPr id="3075" name="Picture 4" descr="K:\andrews\Hawk Mountain Logo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5105400"/>
            <a:ext cx="2603500" cy="8382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3C4A3B-5F44-4A13-A62E-550D90E49CC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5" name="Picture 4" descr="NL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0"/>
            <a:ext cx="7455768" cy="4876800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609600" y="1752600"/>
            <a:ext cx="838200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/>
              <a:t>        </a:t>
            </a:r>
          </a:p>
          <a:p>
            <a:r>
              <a:rPr lang="en-US" sz="3200"/>
              <a:t>	</a:t>
            </a:r>
          </a:p>
          <a:p>
            <a:endParaRPr lang="en-US" sz="3200"/>
          </a:p>
          <a:p>
            <a:r>
              <a:rPr lang="en-US" sz="3200"/>
              <a:t>	</a:t>
            </a:r>
          </a:p>
          <a:p>
            <a:endParaRPr lang="en-US" sz="3200"/>
          </a:p>
        </p:txBody>
      </p:sp>
      <p:sp>
        <p:nvSpPr>
          <p:cNvPr id="4" name="TextBox 3"/>
          <p:cNvSpPr txBox="1"/>
          <p:nvPr/>
        </p:nvSpPr>
        <p:spPr>
          <a:xfrm>
            <a:off x="0" y="3505200"/>
            <a:ext cx="91440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800" dirty="0">
                <a:latin typeface="+mj-lt"/>
              </a:rPr>
              <a:t>Name two adaptations of raptors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4D5D28-BC95-410F-BE8F-16D8202DE178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21509" name="TextBox 5"/>
          <p:cNvSpPr txBox="1">
            <a:spLocks noChangeArrowheads="1"/>
          </p:cNvSpPr>
          <p:nvPr/>
        </p:nvSpPr>
        <p:spPr bwMode="auto">
          <a:xfrm>
            <a:off x="381000" y="990600"/>
            <a:ext cx="8458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800"/>
              <a:t>What have you learned?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4CC890-514A-43D3-ADD0-EA42635E480E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81000" y="1828800"/>
            <a:ext cx="8763000" cy="35401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FF9966"/>
                </a:solidFill>
              </a:rPr>
              <a:t>Talons:</a:t>
            </a:r>
            <a:r>
              <a:rPr lang="en-US" sz="3200" dirty="0">
                <a:solidFill>
                  <a:srgbClr val="FFFF00"/>
                </a:solidFill>
              </a:rPr>
              <a:t> </a:t>
            </a:r>
            <a:r>
              <a:rPr lang="en-US" sz="3200" dirty="0"/>
              <a:t>for catching and killing prey</a:t>
            </a:r>
          </a:p>
          <a:p>
            <a:pPr>
              <a:defRPr/>
            </a:pPr>
            <a:endParaRPr lang="en-US" sz="3200" dirty="0"/>
          </a:p>
          <a:p>
            <a:pPr>
              <a:defRPr/>
            </a:pPr>
            <a:r>
              <a:rPr lang="en-US" sz="3200" dirty="0">
                <a:solidFill>
                  <a:srgbClr val="FF9966"/>
                </a:solidFill>
              </a:rPr>
              <a:t>Hooked beak: </a:t>
            </a:r>
            <a:r>
              <a:rPr lang="en-US" sz="3200" dirty="0"/>
              <a:t>for ripping up prey</a:t>
            </a:r>
          </a:p>
          <a:p>
            <a:pPr>
              <a:defRPr/>
            </a:pPr>
            <a:endParaRPr lang="en-US" sz="3200" dirty="0"/>
          </a:p>
          <a:p>
            <a:pPr>
              <a:defRPr/>
            </a:pPr>
            <a:r>
              <a:rPr lang="en-US" sz="3200" dirty="0">
                <a:solidFill>
                  <a:srgbClr val="FF9966"/>
                </a:solidFill>
              </a:rPr>
              <a:t>Great eyesight: </a:t>
            </a:r>
            <a:r>
              <a:rPr lang="en-US" sz="3200" dirty="0"/>
              <a:t>for seeing prey from far away</a:t>
            </a:r>
          </a:p>
          <a:p>
            <a:pPr>
              <a:defRPr/>
            </a:pPr>
            <a:endParaRPr lang="en-US" sz="3200" dirty="0"/>
          </a:p>
          <a:p>
            <a:pPr>
              <a:defRPr/>
            </a:pPr>
            <a:r>
              <a:rPr lang="en-US" sz="3200" dirty="0">
                <a:solidFill>
                  <a:srgbClr val="FF9966"/>
                </a:solidFill>
              </a:rPr>
              <a:t>Good hearing: </a:t>
            </a:r>
            <a:r>
              <a:rPr lang="en-US" sz="3200" dirty="0">
                <a:solidFill>
                  <a:schemeClr val="tx1">
                    <a:lumMod val="95000"/>
                  </a:schemeClr>
                </a:solidFill>
              </a:rPr>
              <a:t>for finding hidden prey</a:t>
            </a:r>
            <a:endParaRPr lang="en-US" sz="3200" dirty="0"/>
          </a:p>
        </p:txBody>
      </p:sp>
      <p:sp>
        <p:nvSpPr>
          <p:cNvPr id="22532" name="TextBox 3"/>
          <p:cNvSpPr txBox="1">
            <a:spLocks noChangeArrowheads="1"/>
          </p:cNvSpPr>
          <p:nvPr/>
        </p:nvSpPr>
        <p:spPr bwMode="auto">
          <a:xfrm>
            <a:off x="1905000" y="609600"/>
            <a:ext cx="4987925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400"/>
              <a:t>Raptor Adaptations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3"/>
          <p:cNvSpPr>
            <a:spLocks noGrp="1"/>
          </p:cNvSpPr>
          <p:nvPr>
            <p:ph type="ctrTitle"/>
          </p:nvPr>
        </p:nvSpPr>
        <p:spPr>
          <a:xfrm>
            <a:off x="685800" y="1143000"/>
            <a:ext cx="7772400" cy="2457450"/>
          </a:xfrm>
        </p:spPr>
        <p:txBody>
          <a:bodyPr/>
          <a:lstStyle/>
          <a:p>
            <a:r>
              <a:rPr lang="en-US" sz="6000" smtClean="0"/>
              <a:t>Part Three</a:t>
            </a:r>
            <a:br>
              <a:rPr lang="en-US" sz="6000" smtClean="0"/>
            </a:br>
            <a:r>
              <a:rPr lang="en-US" sz="6000" smtClean="0"/>
              <a:t>Food Chains</a:t>
            </a:r>
          </a:p>
        </p:txBody>
      </p:sp>
      <p:pic>
        <p:nvPicPr>
          <p:cNvPr id="23555" name="Picture 4" descr="K:\andrews\Hawk Mountain Logo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4343400"/>
            <a:ext cx="2916238" cy="9398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3C9A22-9D9A-4C39-AD27-DAA2DEFA406E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sz="5400" smtClean="0"/>
              <a:t>What do raptors eat?</a:t>
            </a:r>
          </a:p>
        </p:txBody>
      </p:sp>
      <p:sp>
        <p:nvSpPr>
          <p:cNvPr id="17411" name="Content Placeholder 5"/>
          <p:cNvSpPr>
            <a:spLocks noGrp="1"/>
          </p:cNvSpPr>
          <p:nvPr>
            <p:ph idx="1"/>
          </p:nvPr>
        </p:nvSpPr>
        <p:spPr>
          <a:xfrm>
            <a:off x="152400" y="1295400"/>
            <a:ext cx="8534400" cy="4830763"/>
          </a:xfrm>
        </p:spPr>
        <p:txBody>
          <a:bodyPr/>
          <a:lstStyle/>
          <a:p>
            <a:pPr eaLnBrk="1" hangingPunct="1"/>
            <a:r>
              <a:rPr lang="en-US" sz="2800" smtClean="0"/>
              <a:t>Small to medium-sized animals</a:t>
            </a:r>
          </a:p>
          <a:p>
            <a:pPr eaLnBrk="1" hangingPunct="1"/>
            <a:r>
              <a:rPr lang="en-US" sz="2800" smtClean="0"/>
              <a:t>Animals that eat other animals are called </a:t>
            </a:r>
            <a:r>
              <a:rPr lang="en-US" sz="2800" smtClean="0">
                <a:solidFill>
                  <a:srgbClr val="FFFF00"/>
                </a:solidFill>
              </a:rPr>
              <a:t>carnivores</a:t>
            </a:r>
          </a:p>
          <a:p>
            <a:pPr eaLnBrk="1" hangingPunct="1"/>
            <a:endParaRPr lang="en-US" smtClean="0"/>
          </a:p>
        </p:txBody>
      </p:sp>
      <p:pic>
        <p:nvPicPr>
          <p:cNvPr id="24580" name="Picture 4" descr="C:\Documents and Settings\andrews\Local Settings\Temporary Internet Files\Content.IE5\K52AZWRE\MP900314284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667000"/>
            <a:ext cx="2286000" cy="148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 descr="C:\Documents and Settings\andrews\Local Settings\Temporary Internet Files\Content.IE5\C8U9RNCI\MC900000926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2971800"/>
            <a:ext cx="1814513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12" descr="C:\Documents and Settings\andrews\Local Settings\Temporary Internet Files\Content.IE5\C8U9RNCI\MC900084058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81200" y="4724400"/>
            <a:ext cx="4672013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19" descr="C:\Documents and Settings\andrews\Local Settings\Temporary Internet Files\Content.IE5\BLMGP2G5\MC900370092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4191000"/>
            <a:ext cx="195738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23" descr="C:\Documents and Settings\andrews\Local Settings\Temporary Internet Files\Content.IE5\EIQTQIGQ\MC900000930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2286000"/>
            <a:ext cx="2130425" cy="232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25" descr="C:\Documents and Settings\andrews\Local Settings\Temporary Internet Files\Content.IE5\EIQTQIGQ\MC900084008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0" y="2667000"/>
            <a:ext cx="2008188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6" name="Picture 26" descr="C:\Documents and Settings\andrews\Local Settings\Temporary Internet Files\Content.IE5\EIQTQIGQ\MC900054016[1]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05600" y="4953000"/>
            <a:ext cx="2090738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7" name="Picture 27" descr="C:\Documents and Settings\andrews\Local Settings\Temporary Internet Files\Content.IE5\C8U9RNCI\MC900022490[1]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600" y="4876800"/>
            <a:ext cx="1651000" cy="175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867305-59BD-4F4D-9219-F495E92018E2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4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/>
              <a:t>All raptors are part of a </a:t>
            </a:r>
            <a:r>
              <a:rPr lang="en-US" smtClean="0">
                <a:solidFill>
                  <a:srgbClr val="FFFF00"/>
                </a:solidFill>
              </a:rPr>
              <a:t>food chain </a:t>
            </a:r>
            <a:endParaRPr lang="en-US" smtClean="0"/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1676400"/>
            <a:ext cx="1503363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2286000"/>
            <a:ext cx="12192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90500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ight Arrow 9"/>
          <p:cNvSpPr/>
          <p:nvPr/>
        </p:nvSpPr>
        <p:spPr>
          <a:xfrm>
            <a:off x="1371600" y="2286000"/>
            <a:ext cx="12065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Energy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3810000" y="2286000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Energy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6248400" y="2286000"/>
            <a:ext cx="10668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Energy</a:t>
            </a:r>
          </a:p>
        </p:txBody>
      </p:sp>
      <p:sp>
        <p:nvSpPr>
          <p:cNvPr id="25609" name="TextBox 20"/>
          <p:cNvSpPr txBox="1">
            <a:spLocks noChangeArrowheads="1"/>
          </p:cNvSpPr>
          <p:nvPr/>
        </p:nvSpPr>
        <p:spPr bwMode="auto">
          <a:xfrm>
            <a:off x="381000" y="3124200"/>
            <a:ext cx="8534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 Sun		          Plants		 Animals	             		Raptors   </a:t>
            </a:r>
          </a:p>
        </p:txBody>
      </p:sp>
      <p:sp>
        <p:nvSpPr>
          <p:cNvPr id="18443" name="TextBox 22"/>
          <p:cNvSpPr txBox="1">
            <a:spLocks noChangeArrowheads="1"/>
          </p:cNvSpPr>
          <p:nvPr/>
        </p:nvSpPr>
        <p:spPr bwMode="auto">
          <a:xfrm>
            <a:off x="533400" y="3962400"/>
            <a:ext cx="8001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sz="2400" dirty="0"/>
              <a:t> </a:t>
            </a:r>
            <a:r>
              <a:rPr lang="en-US" sz="3200" dirty="0">
                <a:latin typeface="+mn-lt"/>
              </a:rPr>
              <a:t>plants use the sun’s energy to grow</a:t>
            </a:r>
          </a:p>
        </p:txBody>
      </p:sp>
      <p:pic>
        <p:nvPicPr>
          <p:cNvPr id="25611" name="Picture 33" descr="C:\Documents and Settings\andrews\Local Settings\Temporary Internet Files\Content.IE5\79QQ6883\MP900148938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90800" y="1371600"/>
            <a:ext cx="1122363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533400" y="4572000"/>
            <a:ext cx="8483600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sz="2400" dirty="0">
                <a:latin typeface="+mn-lt"/>
              </a:rPr>
              <a:t> </a:t>
            </a:r>
            <a:r>
              <a:rPr lang="en-US" sz="3200" dirty="0">
                <a:latin typeface="+mn-lt"/>
              </a:rPr>
              <a:t>animals get energy from eating plants or animals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764576-A858-4123-B11A-E02289E77666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All links in the chain are important</a:t>
            </a:r>
          </a:p>
        </p:txBody>
      </p:sp>
      <p:pic>
        <p:nvPicPr>
          <p:cNvPr id="2662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90500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2895600"/>
            <a:ext cx="12192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ight Arrow 6"/>
          <p:cNvSpPr/>
          <p:nvPr/>
        </p:nvSpPr>
        <p:spPr>
          <a:xfrm>
            <a:off x="1447800" y="2286000"/>
            <a:ext cx="12065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Energy</a:t>
            </a:r>
          </a:p>
        </p:txBody>
      </p:sp>
      <p:sp>
        <p:nvSpPr>
          <p:cNvPr id="8" name="Right Arrow 7"/>
          <p:cNvSpPr/>
          <p:nvPr/>
        </p:nvSpPr>
        <p:spPr>
          <a:xfrm>
            <a:off x="3810000" y="2286000"/>
            <a:ext cx="10541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Energy</a:t>
            </a:r>
          </a:p>
        </p:txBody>
      </p:sp>
      <p:sp>
        <p:nvSpPr>
          <p:cNvPr id="19470" name="TextBox 13"/>
          <p:cNvSpPr txBox="1">
            <a:spLocks noChangeArrowheads="1"/>
          </p:cNvSpPr>
          <p:nvPr/>
        </p:nvSpPr>
        <p:spPr bwMode="auto">
          <a:xfrm>
            <a:off x="304800" y="4495800"/>
            <a:ext cx="8534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400"/>
              <a:t> </a:t>
            </a:r>
            <a:r>
              <a:rPr lang="en-US" sz="2800">
                <a:latin typeface="Calibri" pitchFamily="34" charset="0"/>
              </a:rPr>
              <a:t>If raptors were gone there might be too many mice</a:t>
            </a:r>
            <a:endParaRPr lang="en-US"/>
          </a:p>
        </p:txBody>
      </p:sp>
      <p:pic>
        <p:nvPicPr>
          <p:cNvPr id="26632" name="Picture 33" descr="C:\Documents and Settings\andrews\Local Settings\Temporary Internet Files\Content.IE5\79QQ6883\MP900148938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00" y="1676400"/>
            <a:ext cx="1022350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72400" y="1905000"/>
            <a:ext cx="12192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2286000"/>
            <a:ext cx="12192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0" y="2743200"/>
            <a:ext cx="12192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1219200"/>
            <a:ext cx="12192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1524000"/>
            <a:ext cx="121920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9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43800" y="1828800"/>
            <a:ext cx="14097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9" name="TextBox 27"/>
          <p:cNvSpPr txBox="1">
            <a:spLocks noChangeArrowheads="1"/>
          </p:cNvSpPr>
          <p:nvPr/>
        </p:nvSpPr>
        <p:spPr bwMode="auto">
          <a:xfrm>
            <a:off x="381000" y="3352800"/>
            <a:ext cx="595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Sun</a:t>
            </a:r>
          </a:p>
        </p:txBody>
      </p:sp>
      <p:sp>
        <p:nvSpPr>
          <p:cNvPr id="26640" name="TextBox 28"/>
          <p:cNvSpPr txBox="1">
            <a:spLocks noChangeArrowheads="1"/>
          </p:cNvSpPr>
          <p:nvPr/>
        </p:nvSpPr>
        <p:spPr bwMode="auto">
          <a:xfrm>
            <a:off x="2819400" y="3352800"/>
            <a:ext cx="825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Plants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533400" y="5562600"/>
            <a:ext cx="74834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/>
              <a:t>What might happen if all the mice were gone?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6248400" y="2286000"/>
            <a:ext cx="12065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Energy</a:t>
            </a:r>
          </a:p>
        </p:txBody>
      </p:sp>
      <p:sp>
        <p:nvSpPr>
          <p:cNvPr id="26643" name="Rectangle 22"/>
          <p:cNvSpPr>
            <a:spLocks noChangeArrowheads="1"/>
          </p:cNvSpPr>
          <p:nvPr/>
        </p:nvSpPr>
        <p:spPr bwMode="auto">
          <a:xfrm>
            <a:off x="5029200" y="3276600"/>
            <a:ext cx="10572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 Animals</a:t>
            </a:r>
          </a:p>
        </p:txBody>
      </p:sp>
      <p:sp>
        <p:nvSpPr>
          <p:cNvPr id="26644" name="Rectangle 23"/>
          <p:cNvSpPr>
            <a:spLocks noChangeArrowheads="1"/>
          </p:cNvSpPr>
          <p:nvPr/>
        </p:nvSpPr>
        <p:spPr bwMode="auto">
          <a:xfrm>
            <a:off x="7772400" y="3276600"/>
            <a:ext cx="992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Raptors</a:t>
            </a: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8CBFD7-89A9-47FA-BE56-D6A9AB522A71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0" grpId="0" build="allAtOnce"/>
      <p:bldP spid="3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808038"/>
          </a:xfrm>
        </p:spPr>
        <p:txBody>
          <a:bodyPr/>
          <a:lstStyle/>
          <a:p>
            <a:r>
              <a:rPr lang="en-US" sz="4000" smtClean="0"/>
              <a:t>Raptors help maintain a balance in nature</a:t>
            </a:r>
          </a:p>
        </p:txBody>
      </p:sp>
      <p:pic>
        <p:nvPicPr>
          <p:cNvPr id="27651" name="Content Placeholder 5" descr="FoodWeb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524000" y="1447800"/>
            <a:ext cx="5854700" cy="494665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ED893D-E064-4587-9664-4FAB7B79D17B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5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/>
          <a:lstStyle/>
          <a:p>
            <a:r>
              <a:rPr lang="en-US" sz="5400" smtClean="0"/>
              <a:t>What have you learned?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BE0A5A-C554-4791-8956-C19FA4ADA669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28676" name="TextBox 21"/>
          <p:cNvSpPr txBox="1">
            <a:spLocks noChangeArrowheads="1"/>
          </p:cNvSpPr>
          <p:nvPr/>
        </p:nvSpPr>
        <p:spPr bwMode="auto">
          <a:xfrm>
            <a:off x="457200" y="3429000"/>
            <a:ext cx="83058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400"/>
              <a:t>Can you name three things a raptor would eat?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38CC86-D1A7-4943-B79C-A906185CE5B0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pic>
        <p:nvPicPr>
          <p:cNvPr id="4" name="Picture 19" descr="C:\Documents and Settings\andrews\Local Settings\Temporary Internet Files\Content.IE5\BLMGP2G5\MC90037009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133600"/>
            <a:ext cx="1676400" cy="88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7" descr="C:\Documents and Settings\andrews\Local Settings\Temporary Internet Files\Content.IE5\C8U9RNCI\MC90002249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2286000"/>
            <a:ext cx="1079500" cy="114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5" descr="C:\Documents and Settings\andrews\Local Settings\Temporary Internet Files\Content.IE5\EIQTQIGQ\MC900084008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2438400"/>
            <a:ext cx="12731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Documents and Settings\andrews\Local Settings\Temporary Internet Files\Content.IE5\K52AZWRE\MP900314284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4572000"/>
            <a:ext cx="1817688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C:\Documents and Settings\andrews\Local Settings\Temporary Internet Files\Content.IE5\C8U9RNCI\MC900084058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6600" y="4953000"/>
            <a:ext cx="2209800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C:\Documents and Settings\andrews\Local Settings\Temporary Internet Files\Content.IE5\C8U9RNCI\MC900000926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77000" y="4876800"/>
            <a:ext cx="1814513" cy="109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38200" y="1371600"/>
            <a:ext cx="17557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/>
              <a:t>Mammal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962400" y="1524000"/>
            <a:ext cx="12779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/>
              <a:t>Insect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6629400" y="1981200"/>
            <a:ext cx="914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/>
              <a:t>Bird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762000" y="3657600"/>
            <a:ext cx="14605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/>
              <a:t>Reptile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3962400" y="3810000"/>
            <a:ext cx="9588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/>
              <a:t>Fish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6553200" y="4038600"/>
            <a:ext cx="2120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/>
              <a:t>Amphibian</a:t>
            </a:r>
          </a:p>
        </p:txBody>
      </p:sp>
      <p:sp>
        <p:nvSpPr>
          <p:cNvPr id="29711" name="TextBox 15"/>
          <p:cNvSpPr txBox="1">
            <a:spLocks noChangeArrowheads="1"/>
          </p:cNvSpPr>
          <p:nvPr/>
        </p:nvSpPr>
        <p:spPr bwMode="auto">
          <a:xfrm>
            <a:off x="2743200" y="228600"/>
            <a:ext cx="38274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/>
              <a:t>What Raptors Eat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3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3276600"/>
          </a:xfrm>
        </p:spPr>
        <p:txBody>
          <a:bodyPr/>
          <a:lstStyle/>
          <a:p>
            <a:r>
              <a:rPr lang="en-US" sz="6000" smtClean="0"/>
              <a:t>Part Four</a:t>
            </a:r>
            <a:br>
              <a:rPr lang="en-US" sz="6000" smtClean="0"/>
            </a:br>
            <a:r>
              <a:rPr lang="en-US" sz="6000" smtClean="0"/>
              <a:t>Migration</a:t>
            </a:r>
          </a:p>
        </p:txBody>
      </p:sp>
      <p:pic>
        <p:nvPicPr>
          <p:cNvPr id="30723" name="Picture 4" descr="K:\andrews\Hawk Mountain Logo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4114800"/>
            <a:ext cx="3549650" cy="11430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2D3D0F-3BAB-4AED-B410-D58EB16681F8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0" y="5638800"/>
            <a:ext cx="914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latin typeface="+mj-lt"/>
              </a:rPr>
              <a:t>Located on top of a mountain ridge in eastern Pennsylvania</a:t>
            </a:r>
          </a:p>
        </p:txBody>
      </p:sp>
      <p:pic>
        <p:nvPicPr>
          <p:cNvPr id="4099" name="Picture 6" descr="North Lookout with owl decoy, autum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609600"/>
            <a:ext cx="6934200" cy="4940300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932889-E44D-4A25-9CD8-11AE163EC91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Raptors in Winter</a:t>
            </a:r>
          </a:p>
        </p:txBody>
      </p:sp>
      <p:pic>
        <p:nvPicPr>
          <p:cNvPr id="31747" name="Picture 2" descr="C:\Documents and Settings\andrews\Local Settings\Temporary Internet Files\Content.IE5\C8U9RNCI\MP900448489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447800"/>
            <a:ext cx="5562600" cy="37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1447800" y="5334000"/>
            <a:ext cx="6705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sz="2800" dirty="0"/>
              <a:t> It is hard for raptors to f</a:t>
            </a:r>
            <a:r>
              <a:rPr lang="en-US" sz="2800" dirty="0">
                <a:latin typeface="+mn-lt"/>
              </a:rPr>
              <a:t>ind food in winter</a:t>
            </a:r>
          </a:p>
          <a:p>
            <a:pPr>
              <a:buFont typeface="Arial" charset="0"/>
              <a:buChar char="•"/>
              <a:defRPr/>
            </a:pPr>
            <a:r>
              <a:rPr lang="en-US" sz="2800" dirty="0">
                <a:latin typeface="+mn-lt"/>
              </a:rPr>
              <a:t> Animals die or sleep, fish are under ice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B740FC-A83D-4649-843F-FFE7B08A665C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Time to fly - Migration</a:t>
            </a:r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295400"/>
            <a:ext cx="4686300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Box 4"/>
          <p:cNvSpPr txBox="1">
            <a:spLocks noChangeArrowheads="1"/>
          </p:cNvSpPr>
          <p:nvPr/>
        </p:nvSpPr>
        <p:spPr bwMode="auto">
          <a:xfrm>
            <a:off x="1905000" y="4191000"/>
            <a:ext cx="6477000" cy="166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sz="2800" dirty="0">
                <a:latin typeface="+mn-lt"/>
              </a:rPr>
              <a:t> Many raptors fly south to a warmer place </a:t>
            </a:r>
          </a:p>
          <a:p>
            <a:pPr>
              <a:buFont typeface="Arial" charset="0"/>
              <a:buChar char="•"/>
              <a:defRPr/>
            </a:pPr>
            <a:r>
              <a:rPr lang="en-US" sz="2800" dirty="0">
                <a:latin typeface="+mn-lt"/>
              </a:rPr>
              <a:t> They can find more food there</a:t>
            </a:r>
          </a:p>
          <a:p>
            <a:pPr>
              <a:buFont typeface="Arial" charset="0"/>
              <a:buChar char="•"/>
              <a:defRPr/>
            </a:pPr>
            <a:r>
              <a:rPr lang="en-US" sz="2800" dirty="0">
                <a:latin typeface="+mn-lt"/>
              </a:rPr>
              <a:t> When winter is over they return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21510" name="TextBox 5"/>
          <p:cNvSpPr txBox="1">
            <a:spLocks noChangeArrowheads="1"/>
          </p:cNvSpPr>
          <p:nvPr/>
        </p:nvSpPr>
        <p:spPr bwMode="auto">
          <a:xfrm flipH="1">
            <a:off x="152400" y="5715000"/>
            <a:ext cx="89916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700"/>
              <a:t>This annual trip south and back again is called </a:t>
            </a:r>
            <a:r>
              <a:rPr lang="en-US" sz="2700">
                <a:solidFill>
                  <a:srgbClr val="FFFF00"/>
                </a:solidFill>
              </a:rPr>
              <a:t>migration</a:t>
            </a:r>
            <a:r>
              <a:rPr lang="en-US" sz="2700"/>
              <a:t>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5683-763F-43FA-8E02-7CF34DAD49C9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pic>
        <p:nvPicPr>
          <p:cNvPr id="32775" name="Picture 7" descr="DSC_0361 vert bald eagle  11 06 10 n lookout bill mose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1371600"/>
            <a:ext cx="2216150" cy="282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 build="p"/>
      <p:bldP spid="21510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/>
          <a:lstStyle/>
          <a:p>
            <a:pPr eaLnBrk="1" hangingPunct="1"/>
            <a:r>
              <a:rPr lang="en-US" sz="3200" smtClean="0"/>
              <a:t>Migrating raptors follow mountain ridges</a:t>
            </a:r>
          </a:p>
        </p:txBody>
      </p:sp>
      <p:pic>
        <p:nvPicPr>
          <p:cNvPr id="3072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4800600"/>
            <a:ext cx="6019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TextBox 6"/>
          <p:cNvSpPr txBox="1">
            <a:spLocks noChangeArrowheads="1"/>
          </p:cNvSpPr>
          <p:nvPr/>
        </p:nvSpPr>
        <p:spPr bwMode="auto">
          <a:xfrm>
            <a:off x="0" y="4191000"/>
            <a:ext cx="914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>
                <a:latin typeface="+mn-lt"/>
              </a:rPr>
              <a:t>Rising air lifts the birds so they save energy when flying</a:t>
            </a:r>
            <a:endParaRPr lang="en-US" dirty="0">
              <a:latin typeface="+mn-lt"/>
            </a:endParaRPr>
          </a:p>
        </p:txBody>
      </p:sp>
      <p:sp>
        <p:nvSpPr>
          <p:cNvPr id="30725" name="TextBox 6"/>
          <p:cNvSpPr txBox="1">
            <a:spLocks noChangeArrowheads="1"/>
          </p:cNvSpPr>
          <p:nvPr/>
        </p:nvSpPr>
        <p:spPr bwMode="auto">
          <a:xfrm>
            <a:off x="1676400" y="5638800"/>
            <a:ext cx="658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wind</a:t>
            </a:r>
          </a:p>
        </p:txBody>
      </p:sp>
      <p:sp>
        <p:nvSpPr>
          <p:cNvPr id="30726" name="TextBox 7"/>
          <p:cNvSpPr txBox="1">
            <a:spLocks noChangeArrowheads="1"/>
          </p:cNvSpPr>
          <p:nvPr/>
        </p:nvSpPr>
        <p:spPr bwMode="auto">
          <a:xfrm>
            <a:off x="2590800" y="5410200"/>
            <a:ext cx="609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lift</a:t>
            </a:r>
          </a:p>
        </p:txBody>
      </p:sp>
      <p:sp>
        <p:nvSpPr>
          <p:cNvPr id="30727" name="TextBox 10"/>
          <p:cNvSpPr txBox="1">
            <a:spLocks noChangeArrowheads="1"/>
          </p:cNvSpPr>
          <p:nvPr/>
        </p:nvSpPr>
        <p:spPr bwMode="auto">
          <a:xfrm>
            <a:off x="5410200" y="5867400"/>
            <a:ext cx="863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C00000"/>
                </a:solidFill>
              </a:rPr>
              <a:t>Hot air</a:t>
            </a:r>
          </a:p>
        </p:txBody>
      </p:sp>
      <p:pic>
        <p:nvPicPr>
          <p:cNvPr id="33800" name="Picture 7" descr="hawkmountain pho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990600"/>
            <a:ext cx="4732338" cy="31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0CDCFA-9B74-4CA4-9CAA-E4BD2DDB5099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sp>
        <p:nvSpPr>
          <p:cNvPr id="32778" name="TextBox 9"/>
          <p:cNvSpPr txBox="1">
            <a:spLocks noChangeArrowheads="1"/>
          </p:cNvSpPr>
          <p:nvPr/>
        </p:nvSpPr>
        <p:spPr bwMode="auto">
          <a:xfrm>
            <a:off x="1371600" y="5029200"/>
            <a:ext cx="9032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updraft</a:t>
            </a:r>
          </a:p>
        </p:txBody>
      </p:sp>
      <p:cxnSp>
        <p:nvCxnSpPr>
          <p:cNvPr id="12" name="Straight Arrow Connector 11"/>
          <p:cNvCxnSpPr>
            <a:stCxn id="32778" idx="3"/>
          </p:cNvCxnSpPr>
          <p:nvPr/>
        </p:nvCxnSpPr>
        <p:spPr>
          <a:xfrm>
            <a:off x="2274888" y="5213350"/>
            <a:ext cx="392112" cy="1968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038600" y="5105400"/>
            <a:ext cx="954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thermal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953000" y="5257800"/>
            <a:ext cx="569913" cy="1206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2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8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4"/>
          <p:cNvSpPr txBox="1">
            <a:spLocks noChangeArrowheads="1"/>
          </p:cNvSpPr>
          <p:nvPr/>
        </p:nvSpPr>
        <p:spPr bwMode="auto">
          <a:xfrm>
            <a:off x="4953000" y="609600"/>
            <a:ext cx="37338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latin typeface="+mn-lt"/>
              </a:rPr>
              <a:t>Some birds fly from </a:t>
            </a:r>
          </a:p>
          <a:p>
            <a:pPr algn="ctr">
              <a:defRPr/>
            </a:pPr>
            <a:r>
              <a:rPr lang="en-US" sz="2800" dirty="0">
                <a:latin typeface="+mn-lt"/>
              </a:rPr>
              <a:t>North America </a:t>
            </a:r>
          </a:p>
          <a:p>
            <a:pPr algn="ctr">
              <a:defRPr/>
            </a:pPr>
            <a:r>
              <a:rPr lang="en-US" sz="2800" dirty="0">
                <a:latin typeface="+mn-lt"/>
              </a:rPr>
              <a:t>to South America</a:t>
            </a:r>
          </a:p>
        </p:txBody>
      </p:sp>
      <p:pic>
        <p:nvPicPr>
          <p:cNvPr id="34819" name="Picture 6" descr="bwrout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762000"/>
            <a:ext cx="4402138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0" name="TextBox 7"/>
          <p:cNvSpPr txBox="1">
            <a:spLocks noChangeArrowheads="1"/>
          </p:cNvSpPr>
          <p:nvPr/>
        </p:nvSpPr>
        <p:spPr bwMode="auto">
          <a:xfrm>
            <a:off x="838200" y="2895600"/>
            <a:ext cx="9159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Mexico</a:t>
            </a:r>
          </a:p>
        </p:txBody>
      </p:sp>
      <p:sp>
        <p:nvSpPr>
          <p:cNvPr id="34821" name="TextBox 8"/>
          <p:cNvSpPr txBox="1">
            <a:spLocks noChangeArrowheads="1"/>
          </p:cNvSpPr>
          <p:nvPr/>
        </p:nvSpPr>
        <p:spPr bwMode="auto">
          <a:xfrm>
            <a:off x="228600" y="1676400"/>
            <a:ext cx="16462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North America</a:t>
            </a:r>
          </a:p>
        </p:txBody>
      </p:sp>
      <p:sp>
        <p:nvSpPr>
          <p:cNvPr id="34822" name="TextBox 9"/>
          <p:cNvSpPr txBox="1">
            <a:spLocks noChangeArrowheads="1"/>
          </p:cNvSpPr>
          <p:nvPr/>
        </p:nvSpPr>
        <p:spPr bwMode="auto">
          <a:xfrm>
            <a:off x="3581400" y="4800600"/>
            <a:ext cx="10302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South</a:t>
            </a:r>
          </a:p>
          <a:p>
            <a:r>
              <a:rPr lang="en-US">
                <a:solidFill>
                  <a:schemeClr val="bg1"/>
                </a:solidFill>
              </a:rPr>
              <a:t>America</a:t>
            </a:r>
          </a:p>
        </p:txBody>
      </p:sp>
      <p:pic>
        <p:nvPicPr>
          <p:cNvPr id="34823" name="Picture 10" descr="Broad-winged_Hawk_20080330_0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2057400"/>
            <a:ext cx="3748088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8" name="TextBox 11"/>
          <p:cNvSpPr txBox="1">
            <a:spLocks noChangeArrowheads="1"/>
          </p:cNvSpPr>
          <p:nvPr/>
        </p:nvSpPr>
        <p:spPr bwMode="auto">
          <a:xfrm>
            <a:off x="4953000" y="5867400"/>
            <a:ext cx="3733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latin typeface="+mn-lt"/>
              </a:rPr>
              <a:t>Broad-winged Hawk</a:t>
            </a:r>
          </a:p>
        </p:txBody>
      </p:sp>
      <p:sp>
        <p:nvSpPr>
          <p:cNvPr id="34825" name="TextBox 12"/>
          <p:cNvSpPr txBox="1">
            <a:spLocks noChangeArrowheads="1"/>
          </p:cNvSpPr>
          <p:nvPr/>
        </p:nvSpPr>
        <p:spPr bwMode="auto">
          <a:xfrm>
            <a:off x="3276600" y="2667000"/>
            <a:ext cx="13906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Puerto Rico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rot="5400000">
            <a:off x="3688556" y="3245644"/>
            <a:ext cx="639763" cy="92075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7" name="TextBox 10"/>
          <p:cNvSpPr txBox="1">
            <a:spLocks noChangeArrowheads="1"/>
          </p:cNvSpPr>
          <p:nvPr/>
        </p:nvSpPr>
        <p:spPr bwMode="auto">
          <a:xfrm>
            <a:off x="3505200" y="1752600"/>
            <a:ext cx="11334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Hawk 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Mountain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rot="10800000">
            <a:off x="3352800" y="2057400"/>
            <a:ext cx="304800" cy="1588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9" name="TextBox 13"/>
          <p:cNvSpPr txBox="1">
            <a:spLocks noChangeArrowheads="1"/>
          </p:cNvSpPr>
          <p:nvPr/>
        </p:nvSpPr>
        <p:spPr bwMode="auto">
          <a:xfrm>
            <a:off x="2743200" y="3733800"/>
            <a:ext cx="1778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Dominican Republic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rot="5400000" flipH="1" flipV="1">
            <a:off x="3619501" y="3695700"/>
            <a:ext cx="228600" cy="3175"/>
          </a:xfrm>
          <a:prstGeom prst="straightConnector1">
            <a:avLst/>
          </a:prstGeom>
          <a:ln w="1905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1E22D5-E426-4CF9-AB0B-2C9B79F1ED51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371600"/>
          </a:xfrm>
        </p:spPr>
        <p:txBody>
          <a:bodyPr/>
          <a:lstStyle/>
          <a:p>
            <a:r>
              <a:rPr lang="en-US" sz="4000" smtClean="0"/>
              <a:t/>
            </a:r>
            <a:br>
              <a:rPr lang="en-US" sz="4000" smtClean="0"/>
            </a:br>
            <a:r>
              <a:rPr lang="en-US" sz="5400" smtClean="0"/>
              <a:t>What Have You Learned?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C481A2-99DD-4842-ADF7-AA714553C2BA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8600" y="2286000"/>
            <a:ext cx="86106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indent="-742950"/>
            <a:r>
              <a:rPr lang="en-US" sz="3200" b="1"/>
              <a:t>1. Why do birds migrate south for the winter?</a:t>
            </a:r>
          </a:p>
          <a:p>
            <a:pPr marL="742950" indent="-742950"/>
            <a:endParaRPr lang="en-US" sz="3200" b="1"/>
          </a:p>
          <a:p>
            <a:pPr marL="742950" indent="-742950"/>
            <a:endParaRPr lang="en-US" sz="3200" b="1"/>
          </a:p>
          <a:p>
            <a:pPr marL="742950" indent="-742950"/>
            <a:r>
              <a:rPr lang="en-US" sz="3200" b="1"/>
              <a:t>2. Why can you see many raptors migrating at Hawk Mountain Sanctuary?</a:t>
            </a:r>
            <a:br>
              <a:rPr lang="en-US" sz="3200" b="1"/>
            </a:br>
            <a:endParaRPr lang="en-US" sz="3200" b="1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5105400"/>
          </a:xfrm>
        </p:spPr>
        <p:txBody>
          <a:bodyPr/>
          <a:lstStyle/>
          <a:p>
            <a:pPr algn="l">
              <a:defRPr/>
            </a:pPr>
            <a:r>
              <a:rPr lang="en-US" b="1" dirty="0" smtClean="0">
                <a:latin typeface="+mn-lt"/>
              </a:rPr>
              <a:t>1. To find food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2. Raptors follow mountain ridges when they migrate. Rising air currents help them save energy while flying.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26B03D-F774-4C7B-948D-E96CD2208922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1752600" y="685800"/>
            <a:ext cx="5410200" cy="16002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chemeClr val="accent6"/>
                </a:solidFill>
              </a:rPr>
              <a:t>Some things to think about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304800" y="2590800"/>
            <a:ext cx="8839200" cy="1676400"/>
          </a:xfrm>
        </p:spPr>
        <p:txBody>
          <a:bodyPr/>
          <a:lstStyle/>
          <a:p>
            <a:pPr eaLnBrk="1" hangingPunct="1"/>
            <a:r>
              <a:rPr lang="en-US" sz="2500" smtClean="0"/>
              <a:t>Do raptors live near you? Where would you look for one?</a:t>
            </a:r>
          </a:p>
          <a:p>
            <a:pPr eaLnBrk="1" hangingPunct="1"/>
            <a:r>
              <a:rPr lang="en-US" sz="2500" smtClean="0"/>
              <a:t>What kinds of animals could a raptor eat in your neighborhood?</a:t>
            </a:r>
          </a:p>
          <a:p>
            <a:pPr eaLnBrk="1" hangingPunct="1"/>
            <a:r>
              <a:rPr lang="en-US" sz="2500" smtClean="0"/>
              <a:t>What do you think of raptors?</a:t>
            </a:r>
          </a:p>
        </p:txBody>
      </p:sp>
      <p:pic>
        <p:nvPicPr>
          <p:cNvPr id="37892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3733800"/>
            <a:ext cx="1209675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5CBC2-65A4-4903-8E05-CDD65DD548F3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pic>
        <p:nvPicPr>
          <p:cNvPr id="37894" name="Picture 9" descr="Broad-winged_Hawk_20080330_0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11772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10" descr="AMKE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0400" y="228600"/>
            <a:ext cx="1695450" cy="226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11" descr="Northern-Red-Tailed-Hawk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4419600"/>
            <a:ext cx="287972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Picture 12" descr="talons.gif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33800" y="4114800"/>
            <a:ext cx="2362200" cy="243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r>
              <a:rPr lang="en-US" sz="4000" smtClean="0"/>
              <a:t>Hawk Mountain is a great place to watch migrating </a:t>
            </a:r>
            <a:r>
              <a:rPr lang="en-US" sz="4000" smtClean="0">
                <a:solidFill>
                  <a:srgbClr val="FFFF00"/>
                </a:solidFill>
              </a:rPr>
              <a:t>raptors. </a:t>
            </a:r>
            <a:endParaRPr lang="en-US" sz="4000" smtClean="0"/>
          </a:p>
        </p:txBody>
      </p:sp>
      <p:pic>
        <p:nvPicPr>
          <p:cNvPr id="5123" name="Picture 1" descr="Landscape and visitors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371600"/>
            <a:ext cx="69342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E406AF-A2B6-4345-AF01-5DE750F4333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smtClean="0"/>
              <a:t>Part One</a:t>
            </a:r>
            <a:br>
              <a:rPr lang="en-US" smtClean="0"/>
            </a:br>
            <a:r>
              <a:rPr lang="en-US" smtClean="0"/>
              <a:t>Raptors</a:t>
            </a:r>
          </a:p>
        </p:txBody>
      </p:sp>
      <p:pic>
        <p:nvPicPr>
          <p:cNvPr id="6147" name="Picture 5" descr="baldeagl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752600"/>
            <a:ext cx="6858000" cy="457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E9C186-FF06-4947-B3C6-70D2A020D09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6000" smtClean="0"/>
              <a:t>What is a Raptor?</a:t>
            </a:r>
          </a:p>
        </p:txBody>
      </p:sp>
      <p:sp>
        <p:nvSpPr>
          <p:cNvPr id="5125" name="TextBox 8"/>
          <p:cNvSpPr txBox="1">
            <a:spLocks noChangeArrowheads="1"/>
          </p:cNvSpPr>
          <p:nvPr/>
        </p:nvSpPr>
        <p:spPr bwMode="auto">
          <a:xfrm>
            <a:off x="1447800" y="6096000"/>
            <a:ext cx="7239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latin typeface="+mn-lt"/>
              </a:rPr>
              <a:t>Birds are the only animals with feathers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1981200"/>
            <a:ext cx="5445125" cy="769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dirty="0">
                <a:latin typeface="+mn-lt"/>
              </a:rPr>
              <a:t>Because it has feathers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67000" y="1219200"/>
            <a:ext cx="3770313" cy="830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800" b="1" dirty="0">
                <a:solidFill>
                  <a:schemeClr val="accent6"/>
                </a:solidFill>
                <a:latin typeface="+mn-lt"/>
              </a:rPr>
              <a:t>A kind of bird</a:t>
            </a:r>
            <a:r>
              <a:rPr lang="en-US" sz="4800" dirty="0">
                <a:solidFill>
                  <a:schemeClr val="accent6"/>
                </a:solidFill>
                <a:latin typeface="+mn-lt"/>
              </a:rPr>
              <a:t> </a:t>
            </a:r>
            <a:endParaRPr lang="en-US" sz="4800" dirty="0">
              <a:latin typeface="+mn-l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E3C8AD-736C-491F-B989-0E9CAD0BFC1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7175" name="Picture 8" descr="IMG_114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2667000"/>
            <a:ext cx="52578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build="p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5"/>
          <p:cNvSpPr>
            <a:spLocks noGrp="1"/>
          </p:cNvSpPr>
          <p:nvPr>
            <p:ph idx="1"/>
          </p:nvPr>
        </p:nvSpPr>
        <p:spPr>
          <a:xfrm>
            <a:off x="914400" y="685800"/>
            <a:ext cx="7620000" cy="1219200"/>
          </a:xfrm>
        </p:spPr>
        <p:txBody>
          <a:bodyPr/>
          <a:lstStyle/>
          <a:p>
            <a:pPr eaLnBrk="1" hangingPunct="1"/>
            <a:r>
              <a:rPr lang="en-US" sz="3600" smtClean="0"/>
              <a:t>Raptors are </a:t>
            </a:r>
            <a:r>
              <a:rPr lang="en-US" sz="3600" smtClean="0">
                <a:solidFill>
                  <a:srgbClr val="FFFF00"/>
                </a:solidFill>
              </a:rPr>
              <a:t>predators</a:t>
            </a:r>
            <a:r>
              <a:rPr lang="en-US" sz="3600" smtClean="0"/>
              <a:t> that eat smaller animals called </a:t>
            </a:r>
            <a:r>
              <a:rPr lang="en-US" sz="3600" smtClean="0">
                <a:solidFill>
                  <a:srgbClr val="FFFF00"/>
                </a:solidFill>
              </a:rPr>
              <a:t>prey.</a:t>
            </a:r>
            <a:endParaRPr lang="en-US" sz="3600" smtClean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7881938" cy="923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en-US" sz="3600" dirty="0">
                <a:latin typeface="+mn-lt"/>
              </a:rPr>
              <a:t> They catch and kill them with their feet.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EA44A9-FB8B-4CB0-AFD2-D3C5E93B761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8197" name="Picture 21" descr="C:\Documents and Settings\andrews\Local Settings\Temporary Internet Files\Content.IE5\C8U9RNCI\MP900448506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743200"/>
            <a:ext cx="5257800" cy="373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7" descr="U:\Picture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2743200"/>
            <a:ext cx="1539875" cy="353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6000" smtClean="0"/>
              <a:t>Kinds of Raptors</a:t>
            </a:r>
          </a:p>
        </p:txBody>
      </p:sp>
      <p:sp>
        <p:nvSpPr>
          <p:cNvPr id="9219" name="Text Placeholder 6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639763"/>
          </a:xfrm>
        </p:spPr>
        <p:txBody>
          <a:bodyPr/>
          <a:lstStyle/>
          <a:p>
            <a:pPr algn="ctr" eaLnBrk="1" hangingPunct="1"/>
            <a:r>
              <a:rPr lang="en-US" sz="3600" smtClean="0"/>
              <a:t>Eagles</a:t>
            </a:r>
          </a:p>
        </p:txBody>
      </p:sp>
      <p:sp>
        <p:nvSpPr>
          <p:cNvPr id="9220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648200" y="1371600"/>
            <a:ext cx="4041775" cy="487363"/>
          </a:xfrm>
        </p:spPr>
        <p:txBody>
          <a:bodyPr/>
          <a:lstStyle/>
          <a:p>
            <a:pPr algn="ctr" eaLnBrk="1" hangingPunct="1"/>
            <a:r>
              <a:rPr lang="en-US" sz="3600" smtClean="0"/>
              <a:t>Hawks</a:t>
            </a:r>
          </a:p>
        </p:txBody>
      </p:sp>
      <p:sp>
        <p:nvSpPr>
          <p:cNvPr id="4103" name="TextBox 6"/>
          <p:cNvSpPr txBox="1">
            <a:spLocks noChangeArrowheads="1"/>
          </p:cNvSpPr>
          <p:nvPr/>
        </p:nvSpPr>
        <p:spPr bwMode="auto">
          <a:xfrm>
            <a:off x="80963" y="6096000"/>
            <a:ext cx="44640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atin typeface="+mn-lt"/>
              </a:rPr>
              <a:t>Eat mostly fish, found near water</a:t>
            </a:r>
          </a:p>
        </p:txBody>
      </p:sp>
      <p:sp>
        <p:nvSpPr>
          <p:cNvPr id="7176" name="TextBox 7"/>
          <p:cNvSpPr txBox="1">
            <a:spLocks noChangeArrowheads="1"/>
          </p:cNvSpPr>
          <p:nvPr/>
        </p:nvSpPr>
        <p:spPr bwMode="auto">
          <a:xfrm>
            <a:off x="4648200" y="6096000"/>
            <a:ext cx="3733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>
                <a:latin typeface="+mn-lt"/>
              </a:rPr>
              <a:t>Very common, adults easily identified by red tail</a:t>
            </a:r>
          </a:p>
          <a:p>
            <a:pPr algn="ctr">
              <a:defRPr/>
            </a:pPr>
            <a:r>
              <a:rPr lang="en-US" sz="2400" dirty="0">
                <a:latin typeface="+mn-lt"/>
              </a:rPr>
              <a:t>  </a:t>
            </a:r>
          </a:p>
        </p:txBody>
      </p:sp>
      <p:sp>
        <p:nvSpPr>
          <p:cNvPr id="9223" name="TextBox 10"/>
          <p:cNvSpPr txBox="1">
            <a:spLocks noChangeArrowheads="1"/>
          </p:cNvSpPr>
          <p:nvPr/>
        </p:nvSpPr>
        <p:spPr bwMode="auto">
          <a:xfrm>
            <a:off x="4953000" y="1981200"/>
            <a:ext cx="19669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Red-tailed Hawk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8382000" y="6356350"/>
            <a:ext cx="304800" cy="365125"/>
          </a:xfrm>
        </p:spPr>
        <p:txBody>
          <a:bodyPr/>
          <a:lstStyle/>
          <a:p>
            <a:pPr>
              <a:defRPr/>
            </a:pPr>
            <a:fld id="{C86A6FB9-76F0-4EF7-8AF0-CD3316FC155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9225" name="Picture 15" descr="C:\Documents and Settings\andrews\Local Settings\Temporary Internet Files\Content.IE5\BLMGP2G5\MP900262840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14400" y="1905000"/>
            <a:ext cx="2773363" cy="4192588"/>
          </a:xfrm>
          <a:noFill/>
        </p:spPr>
      </p:pic>
      <p:sp>
        <p:nvSpPr>
          <p:cNvPr id="9226" name="TextBox 17"/>
          <p:cNvSpPr txBox="1">
            <a:spLocks noChangeArrowheads="1"/>
          </p:cNvSpPr>
          <p:nvPr/>
        </p:nvSpPr>
        <p:spPr bwMode="auto">
          <a:xfrm>
            <a:off x="1066800" y="2057400"/>
            <a:ext cx="1365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cs typeface="Arial" charset="0"/>
              </a:rPr>
              <a:t>Bald Eagle</a:t>
            </a:r>
          </a:p>
        </p:txBody>
      </p:sp>
      <p:pic>
        <p:nvPicPr>
          <p:cNvPr id="9227" name="Content Placeholder 12" descr="Buteo_jamaicensis_Red_tailed_hawk_1_6_2008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689475" y="2433638"/>
            <a:ext cx="3692525" cy="3692525"/>
          </a:xfr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6000" smtClean="0"/>
              <a:t>Kinds of Raptors</a:t>
            </a:r>
          </a:p>
        </p:txBody>
      </p:sp>
      <p:sp>
        <p:nvSpPr>
          <p:cNvPr id="10243" name="Text Placeholder 6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2743200" cy="498475"/>
          </a:xfrm>
        </p:spPr>
        <p:txBody>
          <a:bodyPr/>
          <a:lstStyle/>
          <a:p>
            <a:pPr algn="ctr" eaLnBrk="1" hangingPunct="1"/>
            <a:r>
              <a:rPr lang="en-US" sz="3600" smtClean="0"/>
              <a:t>Owls</a:t>
            </a:r>
          </a:p>
        </p:txBody>
      </p:sp>
      <p:sp>
        <p:nvSpPr>
          <p:cNvPr id="10244" name="Content Placeholder 8"/>
          <p:cNvSpPr>
            <a:spLocks noGrp="1"/>
          </p:cNvSpPr>
          <p:nvPr>
            <p:ph sz="half" idx="2"/>
          </p:nvPr>
        </p:nvSpPr>
        <p:spPr>
          <a:xfrm>
            <a:off x="152400" y="5562600"/>
            <a:ext cx="4114800" cy="11430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en-US" sz="2800" smtClean="0"/>
              <a:t>Most owls are </a:t>
            </a:r>
            <a:r>
              <a:rPr lang="en-US" sz="2800" smtClean="0">
                <a:solidFill>
                  <a:srgbClr val="FFFF00"/>
                </a:solidFill>
              </a:rPr>
              <a:t>nocturnal</a:t>
            </a:r>
            <a:r>
              <a:rPr lang="en-US" sz="2800" smtClean="0"/>
              <a:t> or active at night</a:t>
            </a:r>
          </a:p>
        </p:txBody>
      </p:sp>
      <p:sp>
        <p:nvSpPr>
          <p:cNvPr id="10245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 eaLnBrk="1" hangingPunct="1"/>
            <a:r>
              <a:rPr lang="en-US" sz="3600" smtClean="0"/>
              <a:t>Falcons</a:t>
            </a:r>
          </a:p>
        </p:txBody>
      </p:sp>
      <p:pic>
        <p:nvPicPr>
          <p:cNvPr id="10246" name="Picture 3" descr="C:\Documents and Settings\andrews\Local Settings\Temporary Internet Files\Content.IE5\K52AZWRE\MP900262658[1].jpg"/>
          <p:cNvPicPr>
            <a:picLocks noChangeAspect="1" noChangeArrowheads="1"/>
          </p:cNvPicPr>
          <p:nvPr/>
        </p:nvPicPr>
        <p:blipFill>
          <a:blip r:embed="rId3" cstate="print"/>
          <a:srcRect t="20894" r="61"/>
          <a:stretch>
            <a:fillRect/>
          </a:stretch>
        </p:blipFill>
        <p:spPr bwMode="auto">
          <a:xfrm>
            <a:off x="762000" y="2286000"/>
            <a:ext cx="2743200" cy="317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8" name="TextBox 7"/>
          <p:cNvSpPr txBox="1">
            <a:spLocks noChangeArrowheads="1"/>
          </p:cNvSpPr>
          <p:nvPr/>
        </p:nvSpPr>
        <p:spPr bwMode="auto">
          <a:xfrm>
            <a:off x="4876800" y="5562600"/>
            <a:ext cx="3276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dirty="0">
                <a:latin typeface="+mn-lt"/>
              </a:rPr>
              <a:t>Smallest North American falcon</a:t>
            </a:r>
          </a:p>
        </p:txBody>
      </p:sp>
      <p:sp>
        <p:nvSpPr>
          <p:cNvPr id="10248" name="Text Box 12"/>
          <p:cNvSpPr txBox="1">
            <a:spLocks noChangeArrowheads="1"/>
          </p:cNvSpPr>
          <p:nvPr/>
        </p:nvSpPr>
        <p:spPr bwMode="auto">
          <a:xfrm>
            <a:off x="838200" y="4800600"/>
            <a:ext cx="2590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Eastern Screech Owl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867FD4-5B0D-4E6B-8CF8-838EE0AB6279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10250" name="Content Placeholder 12" descr="AMKE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334000" y="2209800"/>
            <a:ext cx="2438400" cy="3251200"/>
          </a:xfrm>
        </p:spPr>
      </p:pic>
      <p:sp>
        <p:nvSpPr>
          <p:cNvPr id="10251" name="TextBox 13"/>
          <p:cNvSpPr txBox="1">
            <a:spLocks noChangeArrowheads="1"/>
          </p:cNvSpPr>
          <p:nvPr/>
        </p:nvSpPr>
        <p:spPr bwMode="auto">
          <a:xfrm>
            <a:off x="5486400" y="2286000"/>
            <a:ext cx="2082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American Kestrel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3773</TotalTime>
  <Words>668</Words>
  <Application>Microsoft Office PowerPoint</Application>
  <PresentationFormat>On-screen Show (4:3)</PresentationFormat>
  <Paragraphs>216</Paragraphs>
  <Slides>36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Wingdings</vt:lpstr>
      <vt:lpstr>Office Theme</vt:lpstr>
      <vt:lpstr>Learning About Raptors</vt:lpstr>
      <vt:lpstr>The world’s first raptor refuge</vt:lpstr>
      <vt:lpstr>Slide 3</vt:lpstr>
      <vt:lpstr>Hawk Mountain is a great place to watch migrating raptors. </vt:lpstr>
      <vt:lpstr>Part One Raptors</vt:lpstr>
      <vt:lpstr>What is a Raptor?</vt:lpstr>
      <vt:lpstr>Slide 7</vt:lpstr>
      <vt:lpstr>Kinds of Raptors</vt:lpstr>
      <vt:lpstr>Kinds of Raptors</vt:lpstr>
      <vt:lpstr>Kinds of Raptors</vt:lpstr>
      <vt:lpstr>Kinds of Raptors</vt:lpstr>
      <vt:lpstr>What have you learned?</vt:lpstr>
      <vt:lpstr>Major Groups of Raptors</vt:lpstr>
      <vt:lpstr>Part Two  Adaptations</vt:lpstr>
      <vt:lpstr>  Amazing Adaptations  </vt:lpstr>
      <vt:lpstr>Fabulous Feet</vt:lpstr>
      <vt:lpstr>Unique Beak</vt:lpstr>
      <vt:lpstr>Awesome Eyes</vt:lpstr>
      <vt:lpstr>Raptor Adaptations </vt:lpstr>
      <vt:lpstr>Slide 20</vt:lpstr>
      <vt:lpstr>Slide 21</vt:lpstr>
      <vt:lpstr>Part Three Food Chains</vt:lpstr>
      <vt:lpstr>What do raptors eat?</vt:lpstr>
      <vt:lpstr>All raptors are part of a food chain </vt:lpstr>
      <vt:lpstr>All links in the chain are important</vt:lpstr>
      <vt:lpstr>Raptors help maintain a balance in nature</vt:lpstr>
      <vt:lpstr>What have you learned?</vt:lpstr>
      <vt:lpstr>Slide 28</vt:lpstr>
      <vt:lpstr>Part Four Migration</vt:lpstr>
      <vt:lpstr>Raptors in Winter</vt:lpstr>
      <vt:lpstr>Time to fly - Migration</vt:lpstr>
      <vt:lpstr>Migrating raptors follow mountain ridges</vt:lpstr>
      <vt:lpstr>Slide 33</vt:lpstr>
      <vt:lpstr> What Have You Learned?</vt:lpstr>
      <vt:lpstr>1. To find food  2. Raptors follow mountain ridges when they migrate. Rising air currents help them save energy while flying.  </vt:lpstr>
      <vt:lpstr>Some things to think about</vt:lpstr>
    </vt:vector>
  </TitlesOfParts>
  <Company>Hawk Mountain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andrews</dc:creator>
  <cp:lastModifiedBy>andrews</cp:lastModifiedBy>
  <cp:revision>344</cp:revision>
  <dcterms:created xsi:type="dcterms:W3CDTF">2010-09-20T14:56:05Z</dcterms:created>
  <dcterms:modified xsi:type="dcterms:W3CDTF">2012-10-02T12:57:51Z</dcterms:modified>
</cp:coreProperties>
</file>